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5" r:id="rId6"/>
    <p:sldId id="267" r:id="rId7"/>
    <p:sldId id="266" r:id="rId8"/>
    <p:sldId id="270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8BB"/>
    <a:srgbClr val="538233"/>
    <a:srgbClr val="70AD47"/>
    <a:srgbClr val="62993E"/>
    <a:srgbClr val="A1C490"/>
    <a:srgbClr val="4ED346"/>
    <a:srgbClr val="32477A"/>
    <a:srgbClr val="E3E3E3"/>
    <a:srgbClr val="FF8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364" autoAdjust="0"/>
  </p:normalViewPr>
  <p:slideViewPr>
    <p:cSldViewPr snapToGrid="0" snapToObjects="1">
      <p:cViewPr varScale="1">
        <p:scale>
          <a:sx n="109" d="100"/>
          <a:sy n="109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>
                  <a:shade val="53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BC-4CBB-8865-050FD9278A92}"/>
              </c:ext>
            </c:extLst>
          </c:dPt>
          <c:dPt>
            <c:idx val="1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BC-4CBB-8865-050FD9278A9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BC-4CBB-8865-050FD9278A92}"/>
              </c:ext>
            </c:extLst>
          </c:dPt>
          <c:dPt>
            <c:idx val="3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CBC-4CBB-8865-050FD9278A92}"/>
              </c:ext>
            </c:extLst>
          </c:dPt>
          <c:dPt>
            <c:idx val="4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CBC-4CBB-8865-050FD9278A92}"/>
              </c:ext>
            </c:extLst>
          </c:dPt>
          <c:cat>
            <c:strRef>
              <c:f>Лист1!$A$2:$A$6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00-4567-87F2-08EF506248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>
                  <a:shade val="53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2D-4614-86F2-236F08C70909}"/>
              </c:ext>
            </c:extLst>
          </c:dPt>
          <c:dPt>
            <c:idx val="1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2D-4614-86F2-236F08C7090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2D-4614-86F2-236F08C70909}"/>
              </c:ext>
            </c:extLst>
          </c:dPt>
          <c:dPt>
            <c:idx val="3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2D-4614-86F2-236F08C70909}"/>
              </c:ext>
            </c:extLst>
          </c:dPt>
          <c:dPt>
            <c:idx val="4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32D-4614-86F2-236F08C70909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32D-4614-86F2-236F08C70909}"/>
              </c:ext>
            </c:extLst>
          </c:dPt>
          <c:cat>
            <c:strRef>
              <c:f>Лист1!$A$2:$A$7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32D-4614-86F2-236F08C70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C9277B-434E-4B70-9903-87489C3414E8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6_3" csCatId="accent6" phldr="1"/>
      <dgm:spPr/>
    </dgm:pt>
    <dgm:pt modelId="{10D3C9C7-0514-4491-9F6E-E3768AB7CF9A}">
      <dgm:prSet phldrT="[Текст]" custT="1"/>
      <dgm:spPr>
        <a:ln>
          <a:noFill/>
        </a:ln>
      </dgm:spPr>
      <dgm:t>
        <a:bodyPr/>
        <a:lstStyle/>
        <a:p>
          <a:pPr algn="l"/>
          <a:r>
            <a:rPr lang="ru-RU" sz="2000" dirty="0">
              <a:latin typeface="+mn-lt"/>
            </a:rPr>
            <a:t>Максимальное сжатие для фиксации пикового воздействия и баланса</a:t>
          </a:r>
          <a:endParaRPr lang="ru-RU" sz="2000" dirty="0"/>
        </a:p>
      </dgm:t>
    </dgm:pt>
    <dgm:pt modelId="{08B58BD6-9B19-4618-B452-E21922A53806}" type="parTrans" cxnId="{37EA54EC-D8F5-4A45-96C9-240072E3B128}">
      <dgm:prSet/>
      <dgm:spPr/>
      <dgm:t>
        <a:bodyPr/>
        <a:lstStyle/>
        <a:p>
          <a:endParaRPr lang="ru-RU"/>
        </a:p>
      </dgm:t>
    </dgm:pt>
    <dgm:pt modelId="{CF15D8D4-98C5-425F-BEC7-FFA3862F888C}" type="sibTrans" cxnId="{37EA54EC-D8F5-4A45-96C9-240072E3B128}">
      <dgm:prSet/>
      <dgm:spPr/>
      <dgm:t>
        <a:bodyPr/>
        <a:lstStyle/>
        <a:p>
          <a:endParaRPr lang="ru-RU"/>
        </a:p>
      </dgm:t>
    </dgm:pt>
    <dgm:pt modelId="{C66F4849-9B47-46D3-B8FF-345BAAA130DF}">
      <dgm:prSet phldrT="[Текст]" custT="1"/>
      <dgm:spPr>
        <a:ln>
          <a:noFill/>
        </a:ln>
      </dgm:spPr>
      <dgm:t>
        <a:bodyPr/>
        <a:lstStyle/>
        <a:p>
          <a:r>
            <a:rPr lang="ru-RU" sz="2000" dirty="0">
              <a:latin typeface="+mn-lt"/>
            </a:rPr>
            <a:t>Физические качества:</a:t>
          </a:r>
        </a:p>
        <a:p>
          <a:r>
            <a:rPr lang="ru-RU" sz="2000" dirty="0">
              <a:latin typeface="+mn-lt"/>
            </a:rPr>
            <a:t>Сила</a:t>
          </a:r>
          <a:endParaRPr lang="ru-RU" sz="2000" dirty="0"/>
        </a:p>
      </dgm:t>
    </dgm:pt>
    <dgm:pt modelId="{3D0AB88F-440D-4647-B761-438EAA95D44D}" type="parTrans" cxnId="{82476605-5D81-48AB-9EBA-C984E23A06C9}">
      <dgm:prSet/>
      <dgm:spPr/>
      <dgm:t>
        <a:bodyPr/>
        <a:lstStyle/>
        <a:p>
          <a:endParaRPr lang="ru-RU"/>
        </a:p>
      </dgm:t>
    </dgm:pt>
    <dgm:pt modelId="{4DDCA5B1-ED0E-48F9-A202-CD8A30580254}" type="sibTrans" cxnId="{82476605-5D81-48AB-9EBA-C984E23A06C9}">
      <dgm:prSet/>
      <dgm:spPr/>
      <dgm:t>
        <a:bodyPr/>
        <a:lstStyle/>
        <a:p>
          <a:endParaRPr lang="ru-RU"/>
        </a:p>
      </dgm:t>
    </dgm:pt>
    <dgm:pt modelId="{B431BEF1-ABC3-447F-9182-126E4987CB7C}">
      <dgm:prSet phldrT="[Текст]" custT="1"/>
      <dgm:spPr>
        <a:ln>
          <a:noFill/>
        </a:ln>
      </dgm:spPr>
      <dgm:t>
        <a:bodyPr/>
        <a:lstStyle/>
        <a:p>
          <a:pPr algn="l"/>
          <a:r>
            <a:rPr lang="ru-RU" sz="1600" dirty="0">
              <a:latin typeface="+mn-lt"/>
            </a:rPr>
            <a:t>* Внимание. Изображение, представленное на рисунке может отличаться от фактического, но полностью соответствует заявленным характеристикам.</a:t>
          </a:r>
          <a:endParaRPr lang="ru-RU" sz="1600" dirty="0"/>
        </a:p>
      </dgm:t>
    </dgm:pt>
    <dgm:pt modelId="{05CBA77D-39EA-4699-B13D-3057A9E52E21}" type="parTrans" cxnId="{A339F4B3-AB13-48AE-9F11-95C8380CBE4E}">
      <dgm:prSet/>
      <dgm:spPr/>
      <dgm:t>
        <a:bodyPr/>
        <a:lstStyle/>
        <a:p>
          <a:endParaRPr lang="ru-RU"/>
        </a:p>
      </dgm:t>
    </dgm:pt>
    <dgm:pt modelId="{42FB169D-02BC-4DF0-B078-5B603E0E99D4}" type="sibTrans" cxnId="{A339F4B3-AB13-48AE-9F11-95C8380CBE4E}">
      <dgm:prSet/>
      <dgm:spPr/>
      <dgm:t>
        <a:bodyPr/>
        <a:lstStyle/>
        <a:p>
          <a:endParaRPr lang="ru-RU"/>
        </a:p>
      </dgm:t>
    </dgm:pt>
    <dgm:pt modelId="{4702421D-D967-4EC6-805F-2CC585FA3F65}" type="pres">
      <dgm:prSet presAssocID="{62C9277B-434E-4B70-9903-87489C3414E8}" presName="linearFlow" presStyleCnt="0">
        <dgm:presLayoutVars>
          <dgm:dir/>
          <dgm:resizeHandles val="exact"/>
        </dgm:presLayoutVars>
      </dgm:prSet>
      <dgm:spPr/>
    </dgm:pt>
    <dgm:pt modelId="{26ED4204-4300-4386-B442-BBA9ED9593F9}" type="pres">
      <dgm:prSet presAssocID="{10D3C9C7-0514-4491-9F6E-E3768AB7CF9A}" presName="comp" presStyleCnt="0"/>
      <dgm:spPr/>
    </dgm:pt>
    <dgm:pt modelId="{A6CB5AAD-044B-40AB-8EFB-5782F06C72FB}" type="pres">
      <dgm:prSet presAssocID="{10D3C9C7-0514-4491-9F6E-E3768AB7CF9A}" presName="rect2" presStyleLbl="node1" presStyleIdx="0" presStyleCnt="3" custScaleX="116168" custScaleY="40646" custLinFactNeighborX="-63997" custLinFactNeighborY="61244">
        <dgm:presLayoutVars>
          <dgm:bulletEnabled val="1"/>
        </dgm:presLayoutVars>
      </dgm:prSet>
      <dgm:spPr>
        <a:prstGeom prst="snip2DiagRect">
          <a:avLst/>
        </a:prstGeom>
      </dgm:spPr>
    </dgm:pt>
    <dgm:pt modelId="{235268C4-04BA-42BB-B1B0-293E39659F81}" type="pres">
      <dgm:prSet presAssocID="{10D3C9C7-0514-4491-9F6E-E3768AB7CF9A}" presName="rect1" presStyleLbl="lnNode1" presStyleIdx="0" presStyleCnt="3" custLinFactNeighborX="-2967" custLinFactNeighborY="-127"/>
      <dgm:spPr>
        <a:noFill/>
        <a:ln>
          <a:noFill/>
        </a:ln>
      </dgm:spPr>
    </dgm:pt>
    <dgm:pt modelId="{D7F38111-6BDB-4435-ADC4-95F1557E54A4}" type="pres">
      <dgm:prSet presAssocID="{CF15D8D4-98C5-425F-BEC7-FFA3862F888C}" presName="sibTrans" presStyleCnt="0"/>
      <dgm:spPr/>
    </dgm:pt>
    <dgm:pt modelId="{41ABE3D7-16B1-4AAF-899D-209B844EF301}" type="pres">
      <dgm:prSet presAssocID="{C66F4849-9B47-46D3-B8FF-345BAAA130DF}" presName="comp" presStyleCnt="0"/>
      <dgm:spPr/>
    </dgm:pt>
    <dgm:pt modelId="{DD9FFD22-617F-406D-B17A-58D4DDA90840}" type="pres">
      <dgm:prSet presAssocID="{C66F4849-9B47-46D3-B8FF-345BAAA130DF}" presName="rect2" presStyleLbl="node1" presStyleIdx="1" presStyleCnt="3" custScaleX="84559" custScaleY="38835" custLinFactY="-36223" custLinFactNeighborX="77056" custLinFactNeighborY="-100000">
        <dgm:presLayoutVars>
          <dgm:bulletEnabled val="1"/>
        </dgm:presLayoutVars>
      </dgm:prSet>
      <dgm:spPr>
        <a:prstGeom prst="snip2DiagRect">
          <a:avLst/>
        </a:prstGeom>
      </dgm:spPr>
    </dgm:pt>
    <dgm:pt modelId="{08934CE5-A17E-45B7-89A4-884E4D7A8D82}" type="pres">
      <dgm:prSet presAssocID="{C66F4849-9B47-46D3-B8FF-345BAAA130DF}" presName="rect1" presStyleLbl="lnNode1" presStyleIdx="1" presStyleCnt="3"/>
      <dgm:spPr>
        <a:noFill/>
        <a:ln>
          <a:noFill/>
        </a:ln>
      </dgm:spPr>
    </dgm:pt>
    <dgm:pt modelId="{8BCFE218-56E1-4490-8050-D45287F5B6A5}" type="pres">
      <dgm:prSet presAssocID="{4DDCA5B1-ED0E-48F9-A202-CD8A30580254}" presName="sibTrans" presStyleCnt="0"/>
      <dgm:spPr/>
    </dgm:pt>
    <dgm:pt modelId="{E1FBB37F-F2B7-476A-A773-9081275D7A93}" type="pres">
      <dgm:prSet presAssocID="{B431BEF1-ABC3-447F-9182-126E4987CB7C}" presName="comp" presStyleCnt="0"/>
      <dgm:spPr/>
    </dgm:pt>
    <dgm:pt modelId="{47D4FFEE-E9A4-45F2-AF9D-A83A05231152}" type="pres">
      <dgm:prSet presAssocID="{B431BEF1-ABC3-447F-9182-126E4987CB7C}" presName="rect2" presStyleLbl="node1" presStyleIdx="2" presStyleCnt="3" custScaleX="115836" custScaleY="79868" custLinFactY="-368" custLinFactNeighborX="-65262" custLinFactNeighborY="-100000">
        <dgm:presLayoutVars>
          <dgm:bulletEnabled val="1"/>
        </dgm:presLayoutVars>
      </dgm:prSet>
      <dgm:spPr>
        <a:prstGeom prst="snip2DiagRect">
          <a:avLst/>
        </a:prstGeom>
      </dgm:spPr>
    </dgm:pt>
    <dgm:pt modelId="{D750549D-4A92-45A3-8AFB-54AD7DD2EA2A}" type="pres">
      <dgm:prSet presAssocID="{B431BEF1-ABC3-447F-9182-126E4987CB7C}" presName="rect1" presStyleLbl="lnNode1" presStyleIdx="2" presStyleCnt="3"/>
      <dgm:spPr>
        <a:noFill/>
        <a:ln>
          <a:noFill/>
        </a:ln>
      </dgm:spPr>
    </dgm:pt>
  </dgm:ptLst>
  <dgm:cxnLst>
    <dgm:cxn modelId="{82476605-5D81-48AB-9EBA-C984E23A06C9}" srcId="{62C9277B-434E-4B70-9903-87489C3414E8}" destId="{C66F4849-9B47-46D3-B8FF-345BAAA130DF}" srcOrd="1" destOrd="0" parTransId="{3D0AB88F-440D-4647-B761-438EAA95D44D}" sibTransId="{4DDCA5B1-ED0E-48F9-A202-CD8A30580254}"/>
    <dgm:cxn modelId="{7FB2760C-72E8-4A84-A004-F98190F9A072}" type="presOf" srcId="{62C9277B-434E-4B70-9903-87489C3414E8}" destId="{4702421D-D967-4EC6-805F-2CC585FA3F65}" srcOrd="0" destOrd="0" presId="urn:microsoft.com/office/officeart/2008/layout/AlternatingPictureBlocks"/>
    <dgm:cxn modelId="{384BA0A0-B560-4221-B97A-0CCBA85DE9BD}" type="presOf" srcId="{10D3C9C7-0514-4491-9F6E-E3768AB7CF9A}" destId="{A6CB5AAD-044B-40AB-8EFB-5782F06C72FB}" srcOrd="0" destOrd="0" presId="urn:microsoft.com/office/officeart/2008/layout/AlternatingPictureBlocks"/>
    <dgm:cxn modelId="{5CD252B0-2EB4-4844-B01B-D81A8A507EAB}" type="presOf" srcId="{C66F4849-9B47-46D3-B8FF-345BAAA130DF}" destId="{DD9FFD22-617F-406D-B17A-58D4DDA90840}" srcOrd="0" destOrd="0" presId="urn:microsoft.com/office/officeart/2008/layout/AlternatingPictureBlocks"/>
    <dgm:cxn modelId="{A339F4B3-AB13-48AE-9F11-95C8380CBE4E}" srcId="{62C9277B-434E-4B70-9903-87489C3414E8}" destId="{B431BEF1-ABC3-447F-9182-126E4987CB7C}" srcOrd="2" destOrd="0" parTransId="{05CBA77D-39EA-4699-B13D-3057A9E52E21}" sibTransId="{42FB169D-02BC-4DF0-B078-5B603E0E99D4}"/>
    <dgm:cxn modelId="{627C4AD7-4DF3-4BB5-B331-4CA3F69965D0}" type="presOf" srcId="{B431BEF1-ABC3-447F-9182-126E4987CB7C}" destId="{47D4FFEE-E9A4-45F2-AF9D-A83A05231152}" srcOrd="0" destOrd="0" presId="urn:microsoft.com/office/officeart/2008/layout/AlternatingPictureBlocks"/>
    <dgm:cxn modelId="{37EA54EC-D8F5-4A45-96C9-240072E3B128}" srcId="{62C9277B-434E-4B70-9903-87489C3414E8}" destId="{10D3C9C7-0514-4491-9F6E-E3768AB7CF9A}" srcOrd="0" destOrd="0" parTransId="{08B58BD6-9B19-4618-B452-E21922A53806}" sibTransId="{CF15D8D4-98C5-425F-BEC7-FFA3862F888C}"/>
    <dgm:cxn modelId="{2DFFAE89-2E36-4C5B-B1B0-4F3C143B79F3}" type="presParOf" srcId="{4702421D-D967-4EC6-805F-2CC585FA3F65}" destId="{26ED4204-4300-4386-B442-BBA9ED9593F9}" srcOrd="0" destOrd="0" presId="urn:microsoft.com/office/officeart/2008/layout/AlternatingPictureBlocks"/>
    <dgm:cxn modelId="{BE46DD94-21AC-4D89-971A-0BF8709F6E54}" type="presParOf" srcId="{26ED4204-4300-4386-B442-BBA9ED9593F9}" destId="{A6CB5AAD-044B-40AB-8EFB-5782F06C72FB}" srcOrd="0" destOrd="0" presId="urn:microsoft.com/office/officeart/2008/layout/AlternatingPictureBlocks"/>
    <dgm:cxn modelId="{0BDE574A-5AD8-4E46-ADF2-F2E5FC562852}" type="presParOf" srcId="{26ED4204-4300-4386-B442-BBA9ED9593F9}" destId="{235268C4-04BA-42BB-B1B0-293E39659F81}" srcOrd="1" destOrd="0" presId="urn:microsoft.com/office/officeart/2008/layout/AlternatingPictureBlocks"/>
    <dgm:cxn modelId="{30996818-357C-442B-BFD1-C01DDE98597D}" type="presParOf" srcId="{4702421D-D967-4EC6-805F-2CC585FA3F65}" destId="{D7F38111-6BDB-4435-ADC4-95F1557E54A4}" srcOrd="1" destOrd="0" presId="urn:microsoft.com/office/officeart/2008/layout/AlternatingPictureBlocks"/>
    <dgm:cxn modelId="{8FCE4808-1096-4F94-95D5-A17463CFB54C}" type="presParOf" srcId="{4702421D-D967-4EC6-805F-2CC585FA3F65}" destId="{41ABE3D7-16B1-4AAF-899D-209B844EF301}" srcOrd="2" destOrd="0" presId="urn:microsoft.com/office/officeart/2008/layout/AlternatingPictureBlocks"/>
    <dgm:cxn modelId="{890C38CE-399C-4B5F-933C-F10C8E112694}" type="presParOf" srcId="{41ABE3D7-16B1-4AAF-899D-209B844EF301}" destId="{DD9FFD22-617F-406D-B17A-58D4DDA90840}" srcOrd="0" destOrd="0" presId="urn:microsoft.com/office/officeart/2008/layout/AlternatingPictureBlocks"/>
    <dgm:cxn modelId="{C8574CBF-7D8C-4CD7-A3BB-347580652504}" type="presParOf" srcId="{41ABE3D7-16B1-4AAF-899D-209B844EF301}" destId="{08934CE5-A17E-45B7-89A4-884E4D7A8D82}" srcOrd="1" destOrd="0" presId="urn:microsoft.com/office/officeart/2008/layout/AlternatingPictureBlocks"/>
    <dgm:cxn modelId="{07B5719D-54A8-4264-880B-49B65C0AFDCA}" type="presParOf" srcId="{4702421D-D967-4EC6-805F-2CC585FA3F65}" destId="{8BCFE218-56E1-4490-8050-D45287F5B6A5}" srcOrd="3" destOrd="0" presId="urn:microsoft.com/office/officeart/2008/layout/AlternatingPictureBlocks"/>
    <dgm:cxn modelId="{89AEEA20-E27C-4E03-864E-049C1D85D689}" type="presParOf" srcId="{4702421D-D967-4EC6-805F-2CC585FA3F65}" destId="{E1FBB37F-F2B7-476A-A773-9081275D7A93}" srcOrd="4" destOrd="0" presId="urn:microsoft.com/office/officeart/2008/layout/AlternatingPictureBlocks"/>
    <dgm:cxn modelId="{8740074C-85DE-4546-8B32-A709FF57E2EE}" type="presParOf" srcId="{E1FBB37F-F2B7-476A-A773-9081275D7A93}" destId="{47D4FFEE-E9A4-45F2-AF9D-A83A05231152}" srcOrd="0" destOrd="0" presId="urn:microsoft.com/office/officeart/2008/layout/AlternatingPictureBlocks"/>
    <dgm:cxn modelId="{937D8B11-1EFD-473D-A704-B264682DBE7C}" type="presParOf" srcId="{E1FBB37F-F2B7-476A-A773-9081275D7A93}" destId="{D750549D-4A92-45A3-8AFB-54AD7DD2EA2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C9277B-434E-4B70-9903-87489C3414E8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6_3" csCatId="accent6" phldr="1"/>
      <dgm:spPr/>
    </dgm:pt>
    <dgm:pt modelId="{10D3C9C7-0514-4491-9F6E-E3768AB7CF9A}">
      <dgm:prSet phldrT="[Текст]" custT="1"/>
      <dgm:spPr>
        <a:ln>
          <a:noFill/>
        </a:ln>
      </dgm:spPr>
      <dgm:t>
        <a:bodyPr/>
        <a:lstStyle/>
        <a:p>
          <a:pPr algn="l"/>
          <a:r>
            <a:rPr lang="ru-RU" sz="2000" dirty="0">
              <a:latin typeface="+mn-lt"/>
            </a:rPr>
            <a:t>Максимально быстрое прохождение дистанции в 5 метров </a:t>
          </a:r>
          <a:endParaRPr lang="ru-RU" sz="2000" dirty="0"/>
        </a:p>
      </dgm:t>
    </dgm:pt>
    <dgm:pt modelId="{08B58BD6-9B19-4618-B452-E21922A53806}" type="parTrans" cxnId="{37EA54EC-D8F5-4A45-96C9-240072E3B128}">
      <dgm:prSet/>
      <dgm:spPr/>
      <dgm:t>
        <a:bodyPr/>
        <a:lstStyle/>
        <a:p>
          <a:endParaRPr lang="ru-RU"/>
        </a:p>
      </dgm:t>
    </dgm:pt>
    <dgm:pt modelId="{CF15D8D4-98C5-425F-BEC7-FFA3862F888C}" type="sibTrans" cxnId="{37EA54EC-D8F5-4A45-96C9-240072E3B128}">
      <dgm:prSet/>
      <dgm:spPr/>
      <dgm:t>
        <a:bodyPr/>
        <a:lstStyle/>
        <a:p>
          <a:endParaRPr lang="ru-RU"/>
        </a:p>
      </dgm:t>
    </dgm:pt>
    <dgm:pt modelId="{C66F4849-9B47-46D3-B8FF-345BAAA130DF}">
      <dgm:prSet phldrT="[Текст]" custT="1"/>
      <dgm:spPr>
        <a:ln>
          <a:noFill/>
        </a:ln>
      </dgm:spPr>
      <dgm:t>
        <a:bodyPr/>
        <a:lstStyle/>
        <a:p>
          <a:r>
            <a:rPr lang="ru-RU" sz="2000" dirty="0">
              <a:latin typeface="+mn-lt"/>
            </a:rPr>
            <a:t>Физические качества:</a:t>
          </a:r>
        </a:p>
        <a:p>
          <a:r>
            <a:rPr lang="ru-RU" sz="2000" dirty="0"/>
            <a:t>скорость, сила, координация</a:t>
          </a:r>
        </a:p>
      </dgm:t>
    </dgm:pt>
    <dgm:pt modelId="{3D0AB88F-440D-4647-B761-438EAA95D44D}" type="parTrans" cxnId="{82476605-5D81-48AB-9EBA-C984E23A06C9}">
      <dgm:prSet/>
      <dgm:spPr/>
      <dgm:t>
        <a:bodyPr/>
        <a:lstStyle/>
        <a:p>
          <a:endParaRPr lang="ru-RU"/>
        </a:p>
      </dgm:t>
    </dgm:pt>
    <dgm:pt modelId="{4DDCA5B1-ED0E-48F9-A202-CD8A30580254}" type="sibTrans" cxnId="{82476605-5D81-48AB-9EBA-C984E23A06C9}">
      <dgm:prSet/>
      <dgm:spPr/>
      <dgm:t>
        <a:bodyPr/>
        <a:lstStyle/>
        <a:p>
          <a:endParaRPr lang="ru-RU"/>
        </a:p>
      </dgm:t>
    </dgm:pt>
    <dgm:pt modelId="{B431BEF1-ABC3-447F-9182-126E4987CB7C}">
      <dgm:prSet phldrT="[Текст]" custT="1"/>
      <dgm:spPr>
        <a:ln>
          <a:noFill/>
        </a:ln>
      </dgm:spPr>
      <dgm:t>
        <a:bodyPr/>
        <a:lstStyle/>
        <a:p>
          <a:pPr algn="l"/>
          <a:r>
            <a:rPr lang="ru-RU" sz="1600" dirty="0">
              <a:latin typeface="+mn-lt"/>
            </a:rPr>
            <a:t>* Внимание. Изображение, представленное на рисунке может отличаться от фактического, но полностью соответствует заявленным характеристикам.</a:t>
          </a:r>
          <a:endParaRPr lang="ru-RU" sz="1600" dirty="0"/>
        </a:p>
      </dgm:t>
    </dgm:pt>
    <dgm:pt modelId="{05CBA77D-39EA-4699-B13D-3057A9E52E21}" type="parTrans" cxnId="{A339F4B3-AB13-48AE-9F11-95C8380CBE4E}">
      <dgm:prSet/>
      <dgm:spPr/>
      <dgm:t>
        <a:bodyPr/>
        <a:lstStyle/>
        <a:p>
          <a:endParaRPr lang="ru-RU"/>
        </a:p>
      </dgm:t>
    </dgm:pt>
    <dgm:pt modelId="{42FB169D-02BC-4DF0-B078-5B603E0E99D4}" type="sibTrans" cxnId="{A339F4B3-AB13-48AE-9F11-95C8380CBE4E}">
      <dgm:prSet/>
      <dgm:spPr/>
      <dgm:t>
        <a:bodyPr/>
        <a:lstStyle/>
        <a:p>
          <a:endParaRPr lang="ru-RU"/>
        </a:p>
      </dgm:t>
    </dgm:pt>
    <dgm:pt modelId="{4702421D-D967-4EC6-805F-2CC585FA3F65}" type="pres">
      <dgm:prSet presAssocID="{62C9277B-434E-4B70-9903-87489C3414E8}" presName="linearFlow" presStyleCnt="0">
        <dgm:presLayoutVars>
          <dgm:dir/>
          <dgm:resizeHandles val="exact"/>
        </dgm:presLayoutVars>
      </dgm:prSet>
      <dgm:spPr/>
    </dgm:pt>
    <dgm:pt modelId="{26ED4204-4300-4386-B442-BBA9ED9593F9}" type="pres">
      <dgm:prSet presAssocID="{10D3C9C7-0514-4491-9F6E-E3768AB7CF9A}" presName="comp" presStyleCnt="0"/>
      <dgm:spPr/>
    </dgm:pt>
    <dgm:pt modelId="{A6CB5AAD-044B-40AB-8EFB-5782F06C72FB}" type="pres">
      <dgm:prSet presAssocID="{10D3C9C7-0514-4491-9F6E-E3768AB7CF9A}" presName="rect2" presStyleLbl="node1" presStyleIdx="0" presStyleCnt="3" custScaleY="39349" custLinFactNeighborX="-85620" custLinFactNeighborY="46975">
        <dgm:presLayoutVars>
          <dgm:bulletEnabled val="1"/>
        </dgm:presLayoutVars>
      </dgm:prSet>
      <dgm:spPr>
        <a:prstGeom prst="snip2DiagRect">
          <a:avLst/>
        </a:prstGeom>
      </dgm:spPr>
    </dgm:pt>
    <dgm:pt modelId="{235268C4-04BA-42BB-B1B0-293E39659F81}" type="pres">
      <dgm:prSet presAssocID="{10D3C9C7-0514-4491-9F6E-E3768AB7CF9A}" presName="rect1" presStyleLbl="lnNode1" presStyleIdx="0" presStyleCnt="3" custLinFactNeighborX="-2967" custLinFactNeighborY="-127"/>
      <dgm:spPr>
        <a:noFill/>
        <a:ln>
          <a:noFill/>
        </a:ln>
      </dgm:spPr>
    </dgm:pt>
    <dgm:pt modelId="{D7F38111-6BDB-4435-ADC4-95F1557E54A4}" type="pres">
      <dgm:prSet presAssocID="{CF15D8D4-98C5-425F-BEC7-FFA3862F888C}" presName="sibTrans" presStyleCnt="0"/>
      <dgm:spPr/>
    </dgm:pt>
    <dgm:pt modelId="{41ABE3D7-16B1-4AAF-899D-209B844EF301}" type="pres">
      <dgm:prSet presAssocID="{C66F4849-9B47-46D3-B8FF-345BAAA130DF}" presName="comp" presStyleCnt="0"/>
      <dgm:spPr/>
    </dgm:pt>
    <dgm:pt modelId="{DD9FFD22-617F-406D-B17A-58D4DDA90840}" type="pres">
      <dgm:prSet presAssocID="{C66F4849-9B47-46D3-B8FF-345BAAA130DF}" presName="rect2" presStyleLbl="node1" presStyleIdx="1" presStyleCnt="3" custScaleY="35916" custLinFactY="-39699" custLinFactNeighborX="84732" custLinFactNeighborY="-100000">
        <dgm:presLayoutVars>
          <dgm:bulletEnabled val="1"/>
        </dgm:presLayoutVars>
      </dgm:prSet>
      <dgm:spPr>
        <a:prstGeom prst="snip2DiagRect">
          <a:avLst/>
        </a:prstGeom>
      </dgm:spPr>
    </dgm:pt>
    <dgm:pt modelId="{08934CE5-A17E-45B7-89A4-884E4D7A8D82}" type="pres">
      <dgm:prSet presAssocID="{C66F4849-9B47-46D3-B8FF-345BAAA130DF}" presName="rect1" presStyleLbl="lnNode1" presStyleIdx="1" presStyleCnt="3"/>
      <dgm:spPr>
        <a:noFill/>
        <a:ln>
          <a:noFill/>
        </a:ln>
      </dgm:spPr>
    </dgm:pt>
    <dgm:pt modelId="{8BCFE218-56E1-4490-8050-D45287F5B6A5}" type="pres">
      <dgm:prSet presAssocID="{4DDCA5B1-ED0E-48F9-A202-CD8A30580254}" presName="sibTrans" presStyleCnt="0"/>
      <dgm:spPr/>
    </dgm:pt>
    <dgm:pt modelId="{E1FBB37F-F2B7-476A-A773-9081275D7A93}" type="pres">
      <dgm:prSet presAssocID="{B431BEF1-ABC3-447F-9182-126E4987CB7C}" presName="comp" presStyleCnt="0"/>
      <dgm:spPr/>
    </dgm:pt>
    <dgm:pt modelId="{47D4FFEE-E9A4-45F2-AF9D-A83A05231152}" type="pres">
      <dgm:prSet presAssocID="{B431BEF1-ABC3-447F-9182-126E4987CB7C}" presName="rect2" presStyleLbl="node1" presStyleIdx="2" presStyleCnt="3" custScaleY="58654" custLinFactY="-26289" custLinFactNeighborX="-85620" custLinFactNeighborY="-100000">
        <dgm:presLayoutVars>
          <dgm:bulletEnabled val="1"/>
        </dgm:presLayoutVars>
      </dgm:prSet>
      <dgm:spPr>
        <a:prstGeom prst="snip2DiagRect">
          <a:avLst/>
        </a:prstGeom>
      </dgm:spPr>
    </dgm:pt>
    <dgm:pt modelId="{D750549D-4A92-45A3-8AFB-54AD7DD2EA2A}" type="pres">
      <dgm:prSet presAssocID="{B431BEF1-ABC3-447F-9182-126E4987CB7C}" presName="rect1" presStyleLbl="lnNode1" presStyleIdx="2" presStyleCnt="3"/>
      <dgm:spPr>
        <a:noFill/>
        <a:ln>
          <a:noFill/>
        </a:ln>
      </dgm:spPr>
    </dgm:pt>
  </dgm:ptLst>
  <dgm:cxnLst>
    <dgm:cxn modelId="{82476605-5D81-48AB-9EBA-C984E23A06C9}" srcId="{62C9277B-434E-4B70-9903-87489C3414E8}" destId="{C66F4849-9B47-46D3-B8FF-345BAAA130DF}" srcOrd="1" destOrd="0" parTransId="{3D0AB88F-440D-4647-B761-438EAA95D44D}" sibTransId="{4DDCA5B1-ED0E-48F9-A202-CD8A30580254}"/>
    <dgm:cxn modelId="{7FB2760C-72E8-4A84-A004-F98190F9A072}" type="presOf" srcId="{62C9277B-434E-4B70-9903-87489C3414E8}" destId="{4702421D-D967-4EC6-805F-2CC585FA3F65}" srcOrd="0" destOrd="0" presId="urn:microsoft.com/office/officeart/2008/layout/AlternatingPictureBlocks"/>
    <dgm:cxn modelId="{384BA0A0-B560-4221-B97A-0CCBA85DE9BD}" type="presOf" srcId="{10D3C9C7-0514-4491-9F6E-E3768AB7CF9A}" destId="{A6CB5AAD-044B-40AB-8EFB-5782F06C72FB}" srcOrd="0" destOrd="0" presId="urn:microsoft.com/office/officeart/2008/layout/AlternatingPictureBlocks"/>
    <dgm:cxn modelId="{5CD252B0-2EB4-4844-B01B-D81A8A507EAB}" type="presOf" srcId="{C66F4849-9B47-46D3-B8FF-345BAAA130DF}" destId="{DD9FFD22-617F-406D-B17A-58D4DDA90840}" srcOrd="0" destOrd="0" presId="urn:microsoft.com/office/officeart/2008/layout/AlternatingPictureBlocks"/>
    <dgm:cxn modelId="{A339F4B3-AB13-48AE-9F11-95C8380CBE4E}" srcId="{62C9277B-434E-4B70-9903-87489C3414E8}" destId="{B431BEF1-ABC3-447F-9182-126E4987CB7C}" srcOrd="2" destOrd="0" parTransId="{05CBA77D-39EA-4699-B13D-3057A9E52E21}" sibTransId="{42FB169D-02BC-4DF0-B078-5B603E0E99D4}"/>
    <dgm:cxn modelId="{627C4AD7-4DF3-4BB5-B331-4CA3F69965D0}" type="presOf" srcId="{B431BEF1-ABC3-447F-9182-126E4987CB7C}" destId="{47D4FFEE-E9A4-45F2-AF9D-A83A05231152}" srcOrd="0" destOrd="0" presId="urn:microsoft.com/office/officeart/2008/layout/AlternatingPictureBlocks"/>
    <dgm:cxn modelId="{37EA54EC-D8F5-4A45-96C9-240072E3B128}" srcId="{62C9277B-434E-4B70-9903-87489C3414E8}" destId="{10D3C9C7-0514-4491-9F6E-E3768AB7CF9A}" srcOrd="0" destOrd="0" parTransId="{08B58BD6-9B19-4618-B452-E21922A53806}" sibTransId="{CF15D8D4-98C5-425F-BEC7-FFA3862F888C}"/>
    <dgm:cxn modelId="{2DFFAE89-2E36-4C5B-B1B0-4F3C143B79F3}" type="presParOf" srcId="{4702421D-D967-4EC6-805F-2CC585FA3F65}" destId="{26ED4204-4300-4386-B442-BBA9ED9593F9}" srcOrd="0" destOrd="0" presId="urn:microsoft.com/office/officeart/2008/layout/AlternatingPictureBlocks"/>
    <dgm:cxn modelId="{BE46DD94-21AC-4D89-971A-0BF8709F6E54}" type="presParOf" srcId="{26ED4204-4300-4386-B442-BBA9ED9593F9}" destId="{A6CB5AAD-044B-40AB-8EFB-5782F06C72FB}" srcOrd="0" destOrd="0" presId="urn:microsoft.com/office/officeart/2008/layout/AlternatingPictureBlocks"/>
    <dgm:cxn modelId="{0BDE574A-5AD8-4E46-ADF2-F2E5FC562852}" type="presParOf" srcId="{26ED4204-4300-4386-B442-BBA9ED9593F9}" destId="{235268C4-04BA-42BB-B1B0-293E39659F81}" srcOrd="1" destOrd="0" presId="urn:microsoft.com/office/officeart/2008/layout/AlternatingPictureBlocks"/>
    <dgm:cxn modelId="{30996818-357C-442B-BFD1-C01DDE98597D}" type="presParOf" srcId="{4702421D-D967-4EC6-805F-2CC585FA3F65}" destId="{D7F38111-6BDB-4435-ADC4-95F1557E54A4}" srcOrd="1" destOrd="0" presId="urn:microsoft.com/office/officeart/2008/layout/AlternatingPictureBlocks"/>
    <dgm:cxn modelId="{8FCE4808-1096-4F94-95D5-A17463CFB54C}" type="presParOf" srcId="{4702421D-D967-4EC6-805F-2CC585FA3F65}" destId="{41ABE3D7-16B1-4AAF-899D-209B844EF301}" srcOrd="2" destOrd="0" presId="urn:microsoft.com/office/officeart/2008/layout/AlternatingPictureBlocks"/>
    <dgm:cxn modelId="{890C38CE-399C-4B5F-933C-F10C8E112694}" type="presParOf" srcId="{41ABE3D7-16B1-4AAF-899D-209B844EF301}" destId="{DD9FFD22-617F-406D-B17A-58D4DDA90840}" srcOrd="0" destOrd="0" presId="urn:microsoft.com/office/officeart/2008/layout/AlternatingPictureBlocks"/>
    <dgm:cxn modelId="{C8574CBF-7D8C-4CD7-A3BB-347580652504}" type="presParOf" srcId="{41ABE3D7-16B1-4AAF-899D-209B844EF301}" destId="{08934CE5-A17E-45B7-89A4-884E4D7A8D82}" srcOrd="1" destOrd="0" presId="urn:microsoft.com/office/officeart/2008/layout/AlternatingPictureBlocks"/>
    <dgm:cxn modelId="{07B5719D-54A8-4264-880B-49B65C0AFDCA}" type="presParOf" srcId="{4702421D-D967-4EC6-805F-2CC585FA3F65}" destId="{8BCFE218-56E1-4490-8050-D45287F5B6A5}" srcOrd="3" destOrd="0" presId="urn:microsoft.com/office/officeart/2008/layout/AlternatingPictureBlocks"/>
    <dgm:cxn modelId="{89AEEA20-E27C-4E03-864E-049C1D85D689}" type="presParOf" srcId="{4702421D-D967-4EC6-805F-2CC585FA3F65}" destId="{E1FBB37F-F2B7-476A-A773-9081275D7A93}" srcOrd="4" destOrd="0" presId="urn:microsoft.com/office/officeart/2008/layout/AlternatingPictureBlocks"/>
    <dgm:cxn modelId="{8740074C-85DE-4546-8B32-A709FF57E2EE}" type="presParOf" srcId="{E1FBB37F-F2B7-476A-A773-9081275D7A93}" destId="{47D4FFEE-E9A4-45F2-AF9D-A83A05231152}" srcOrd="0" destOrd="0" presId="urn:microsoft.com/office/officeart/2008/layout/AlternatingPictureBlocks"/>
    <dgm:cxn modelId="{937D8B11-1EFD-473D-A704-B264682DBE7C}" type="presParOf" srcId="{E1FBB37F-F2B7-476A-A773-9081275D7A93}" destId="{D750549D-4A92-45A3-8AFB-54AD7DD2EA2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C9277B-434E-4B70-9903-87489C3414E8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6_3" csCatId="accent6" phldr="1"/>
      <dgm:spPr/>
    </dgm:pt>
    <dgm:pt modelId="{10D3C9C7-0514-4491-9F6E-E3768AB7CF9A}">
      <dgm:prSet phldrT="[Текст]" custT="1"/>
      <dgm:spPr>
        <a:ln>
          <a:noFill/>
        </a:ln>
      </dgm:spPr>
      <dgm:t>
        <a:bodyPr/>
        <a:lstStyle/>
        <a:p>
          <a:pPr algn="l"/>
          <a:r>
            <a:rPr lang="ru-RU" sz="2000" dirty="0"/>
            <a:t>Несколько разновидностей прыжков для оценки вертикального прыжка и баланса</a:t>
          </a:r>
        </a:p>
      </dgm:t>
    </dgm:pt>
    <dgm:pt modelId="{08B58BD6-9B19-4618-B452-E21922A53806}" type="parTrans" cxnId="{37EA54EC-D8F5-4A45-96C9-240072E3B128}">
      <dgm:prSet/>
      <dgm:spPr/>
      <dgm:t>
        <a:bodyPr/>
        <a:lstStyle/>
        <a:p>
          <a:endParaRPr lang="ru-RU"/>
        </a:p>
      </dgm:t>
    </dgm:pt>
    <dgm:pt modelId="{CF15D8D4-98C5-425F-BEC7-FFA3862F888C}" type="sibTrans" cxnId="{37EA54EC-D8F5-4A45-96C9-240072E3B128}">
      <dgm:prSet/>
      <dgm:spPr/>
      <dgm:t>
        <a:bodyPr/>
        <a:lstStyle/>
        <a:p>
          <a:endParaRPr lang="ru-RU"/>
        </a:p>
      </dgm:t>
    </dgm:pt>
    <dgm:pt modelId="{C66F4849-9B47-46D3-B8FF-345BAAA130DF}">
      <dgm:prSet phldrT="[Текст]" custT="1"/>
      <dgm:spPr>
        <a:ln>
          <a:noFill/>
        </a:ln>
      </dgm:spPr>
      <dgm:t>
        <a:bodyPr/>
        <a:lstStyle/>
        <a:p>
          <a:r>
            <a:rPr lang="ru-RU" sz="2000" dirty="0">
              <a:latin typeface="+mn-lt"/>
            </a:rPr>
            <a:t>Физические качества:</a:t>
          </a:r>
        </a:p>
        <a:p>
          <a:r>
            <a:rPr lang="ru-RU" sz="2000" dirty="0"/>
            <a:t>сила, скорость, координация</a:t>
          </a:r>
        </a:p>
      </dgm:t>
    </dgm:pt>
    <dgm:pt modelId="{3D0AB88F-440D-4647-B761-438EAA95D44D}" type="parTrans" cxnId="{82476605-5D81-48AB-9EBA-C984E23A06C9}">
      <dgm:prSet/>
      <dgm:spPr/>
      <dgm:t>
        <a:bodyPr/>
        <a:lstStyle/>
        <a:p>
          <a:endParaRPr lang="ru-RU"/>
        </a:p>
      </dgm:t>
    </dgm:pt>
    <dgm:pt modelId="{4DDCA5B1-ED0E-48F9-A202-CD8A30580254}" type="sibTrans" cxnId="{82476605-5D81-48AB-9EBA-C984E23A06C9}">
      <dgm:prSet/>
      <dgm:spPr/>
      <dgm:t>
        <a:bodyPr/>
        <a:lstStyle/>
        <a:p>
          <a:endParaRPr lang="ru-RU"/>
        </a:p>
      </dgm:t>
    </dgm:pt>
    <dgm:pt modelId="{B431BEF1-ABC3-447F-9182-126E4987CB7C}">
      <dgm:prSet phldrT="[Текст]" custT="1"/>
      <dgm:spPr>
        <a:ln>
          <a:noFill/>
        </a:ln>
      </dgm:spPr>
      <dgm:t>
        <a:bodyPr/>
        <a:lstStyle/>
        <a:p>
          <a:pPr algn="l"/>
          <a:r>
            <a:rPr lang="ru-RU" sz="1600" dirty="0">
              <a:latin typeface="+mn-lt"/>
            </a:rPr>
            <a:t>* Внимание. Изображение, представленное на рисунке может отличаться от фактического, но полностью соответствует заявленным характеристикам.</a:t>
          </a:r>
          <a:endParaRPr lang="ru-RU" sz="1600" dirty="0"/>
        </a:p>
      </dgm:t>
    </dgm:pt>
    <dgm:pt modelId="{05CBA77D-39EA-4699-B13D-3057A9E52E21}" type="parTrans" cxnId="{A339F4B3-AB13-48AE-9F11-95C8380CBE4E}">
      <dgm:prSet/>
      <dgm:spPr/>
      <dgm:t>
        <a:bodyPr/>
        <a:lstStyle/>
        <a:p>
          <a:endParaRPr lang="ru-RU"/>
        </a:p>
      </dgm:t>
    </dgm:pt>
    <dgm:pt modelId="{42FB169D-02BC-4DF0-B078-5B603E0E99D4}" type="sibTrans" cxnId="{A339F4B3-AB13-48AE-9F11-95C8380CBE4E}">
      <dgm:prSet/>
      <dgm:spPr/>
      <dgm:t>
        <a:bodyPr/>
        <a:lstStyle/>
        <a:p>
          <a:endParaRPr lang="ru-RU"/>
        </a:p>
      </dgm:t>
    </dgm:pt>
    <dgm:pt modelId="{4702421D-D967-4EC6-805F-2CC585FA3F65}" type="pres">
      <dgm:prSet presAssocID="{62C9277B-434E-4B70-9903-87489C3414E8}" presName="linearFlow" presStyleCnt="0">
        <dgm:presLayoutVars>
          <dgm:dir/>
          <dgm:resizeHandles val="exact"/>
        </dgm:presLayoutVars>
      </dgm:prSet>
      <dgm:spPr/>
    </dgm:pt>
    <dgm:pt modelId="{26ED4204-4300-4386-B442-BBA9ED9593F9}" type="pres">
      <dgm:prSet presAssocID="{10D3C9C7-0514-4491-9F6E-E3768AB7CF9A}" presName="comp" presStyleCnt="0"/>
      <dgm:spPr/>
    </dgm:pt>
    <dgm:pt modelId="{A6CB5AAD-044B-40AB-8EFB-5782F06C72FB}" type="pres">
      <dgm:prSet presAssocID="{10D3C9C7-0514-4491-9F6E-E3768AB7CF9A}" presName="rect2" presStyleLbl="node1" presStyleIdx="0" presStyleCnt="3" custScaleX="112327" custScaleY="43311" custLinFactNeighborX="-52642" custLinFactNeighborY="40483">
        <dgm:presLayoutVars>
          <dgm:bulletEnabled val="1"/>
        </dgm:presLayoutVars>
      </dgm:prSet>
      <dgm:spPr>
        <a:prstGeom prst="snip2DiagRect">
          <a:avLst/>
        </a:prstGeom>
      </dgm:spPr>
    </dgm:pt>
    <dgm:pt modelId="{235268C4-04BA-42BB-B1B0-293E39659F81}" type="pres">
      <dgm:prSet presAssocID="{10D3C9C7-0514-4491-9F6E-E3768AB7CF9A}" presName="rect1" presStyleLbl="lnNode1" presStyleIdx="0" presStyleCnt="3" custLinFactNeighborX="-2967" custLinFactNeighborY="-127"/>
      <dgm:spPr>
        <a:noFill/>
        <a:ln>
          <a:noFill/>
        </a:ln>
      </dgm:spPr>
    </dgm:pt>
    <dgm:pt modelId="{D7F38111-6BDB-4435-ADC4-95F1557E54A4}" type="pres">
      <dgm:prSet presAssocID="{CF15D8D4-98C5-425F-BEC7-FFA3862F888C}" presName="sibTrans" presStyleCnt="0"/>
      <dgm:spPr/>
    </dgm:pt>
    <dgm:pt modelId="{41ABE3D7-16B1-4AAF-899D-209B844EF301}" type="pres">
      <dgm:prSet presAssocID="{C66F4849-9B47-46D3-B8FF-345BAAA130DF}" presName="comp" presStyleCnt="0"/>
      <dgm:spPr/>
    </dgm:pt>
    <dgm:pt modelId="{DD9FFD22-617F-406D-B17A-58D4DDA90840}" type="pres">
      <dgm:prSet presAssocID="{C66F4849-9B47-46D3-B8FF-345BAAA130DF}" presName="rect2" presStyleLbl="node1" presStyleIdx="1" presStyleCnt="3" custScaleX="79838" custScaleY="35476" custLinFactY="-34973" custLinFactNeighborX="48619" custLinFactNeighborY="-100000">
        <dgm:presLayoutVars>
          <dgm:bulletEnabled val="1"/>
        </dgm:presLayoutVars>
      </dgm:prSet>
      <dgm:spPr>
        <a:prstGeom prst="snip2DiagRect">
          <a:avLst/>
        </a:prstGeom>
      </dgm:spPr>
    </dgm:pt>
    <dgm:pt modelId="{08934CE5-A17E-45B7-89A4-884E4D7A8D82}" type="pres">
      <dgm:prSet presAssocID="{C66F4849-9B47-46D3-B8FF-345BAAA130DF}" presName="rect1" presStyleLbl="lnNode1" presStyleIdx="1" presStyleCnt="3"/>
      <dgm:spPr>
        <a:noFill/>
        <a:ln>
          <a:noFill/>
        </a:ln>
      </dgm:spPr>
    </dgm:pt>
    <dgm:pt modelId="{8BCFE218-56E1-4490-8050-D45287F5B6A5}" type="pres">
      <dgm:prSet presAssocID="{4DDCA5B1-ED0E-48F9-A202-CD8A30580254}" presName="sibTrans" presStyleCnt="0"/>
      <dgm:spPr/>
    </dgm:pt>
    <dgm:pt modelId="{E1FBB37F-F2B7-476A-A773-9081275D7A93}" type="pres">
      <dgm:prSet presAssocID="{B431BEF1-ABC3-447F-9182-126E4987CB7C}" presName="comp" presStyleCnt="0"/>
      <dgm:spPr/>
    </dgm:pt>
    <dgm:pt modelId="{47D4FFEE-E9A4-45F2-AF9D-A83A05231152}" type="pres">
      <dgm:prSet presAssocID="{B431BEF1-ABC3-447F-9182-126E4987CB7C}" presName="rect2" presStyleLbl="node1" presStyleIdx="2" presStyleCnt="3" custScaleX="112853" custScaleY="56621" custLinFactY="-31745" custLinFactNeighborX="-53079" custLinFactNeighborY="-100000">
        <dgm:presLayoutVars>
          <dgm:bulletEnabled val="1"/>
        </dgm:presLayoutVars>
      </dgm:prSet>
      <dgm:spPr>
        <a:prstGeom prst="snip2DiagRect">
          <a:avLst/>
        </a:prstGeom>
      </dgm:spPr>
    </dgm:pt>
    <dgm:pt modelId="{D750549D-4A92-45A3-8AFB-54AD7DD2EA2A}" type="pres">
      <dgm:prSet presAssocID="{B431BEF1-ABC3-447F-9182-126E4987CB7C}" presName="rect1" presStyleLbl="lnNode1" presStyleIdx="2" presStyleCnt="3"/>
      <dgm:spPr>
        <a:noFill/>
        <a:ln>
          <a:noFill/>
        </a:ln>
      </dgm:spPr>
    </dgm:pt>
  </dgm:ptLst>
  <dgm:cxnLst>
    <dgm:cxn modelId="{82476605-5D81-48AB-9EBA-C984E23A06C9}" srcId="{62C9277B-434E-4B70-9903-87489C3414E8}" destId="{C66F4849-9B47-46D3-B8FF-345BAAA130DF}" srcOrd="1" destOrd="0" parTransId="{3D0AB88F-440D-4647-B761-438EAA95D44D}" sibTransId="{4DDCA5B1-ED0E-48F9-A202-CD8A30580254}"/>
    <dgm:cxn modelId="{7FB2760C-72E8-4A84-A004-F98190F9A072}" type="presOf" srcId="{62C9277B-434E-4B70-9903-87489C3414E8}" destId="{4702421D-D967-4EC6-805F-2CC585FA3F65}" srcOrd="0" destOrd="0" presId="urn:microsoft.com/office/officeart/2008/layout/AlternatingPictureBlocks"/>
    <dgm:cxn modelId="{384BA0A0-B560-4221-B97A-0CCBA85DE9BD}" type="presOf" srcId="{10D3C9C7-0514-4491-9F6E-E3768AB7CF9A}" destId="{A6CB5AAD-044B-40AB-8EFB-5782F06C72FB}" srcOrd="0" destOrd="0" presId="urn:microsoft.com/office/officeart/2008/layout/AlternatingPictureBlocks"/>
    <dgm:cxn modelId="{5CD252B0-2EB4-4844-B01B-D81A8A507EAB}" type="presOf" srcId="{C66F4849-9B47-46D3-B8FF-345BAAA130DF}" destId="{DD9FFD22-617F-406D-B17A-58D4DDA90840}" srcOrd="0" destOrd="0" presId="urn:microsoft.com/office/officeart/2008/layout/AlternatingPictureBlocks"/>
    <dgm:cxn modelId="{A339F4B3-AB13-48AE-9F11-95C8380CBE4E}" srcId="{62C9277B-434E-4B70-9903-87489C3414E8}" destId="{B431BEF1-ABC3-447F-9182-126E4987CB7C}" srcOrd="2" destOrd="0" parTransId="{05CBA77D-39EA-4699-B13D-3057A9E52E21}" sibTransId="{42FB169D-02BC-4DF0-B078-5B603E0E99D4}"/>
    <dgm:cxn modelId="{627C4AD7-4DF3-4BB5-B331-4CA3F69965D0}" type="presOf" srcId="{B431BEF1-ABC3-447F-9182-126E4987CB7C}" destId="{47D4FFEE-E9A4-45F2-AF9D-A83A05231152}" srcOrd="0" destOrd="0" presId="urn:microsoft.com/office/officeart/2008/layout/AlternatingPictureBlocks"/>
    <dgm:cxn modelId="{37EA54EC-D8F5-4A45-96C9-240072E3B128}" srcId="{62C9277B-434E-4B70-9903-87489C3414E8}" destId="{10D3C9C7-0514-4491-9F6E-E3768AB7CF9A}" srcOrd="0" destOrd="0" parTransId="{08B58BD6-9B19-4618-B452-E21922A53806}" sibTransId="{CF15D8D4-98C5-425F-BEC7-FFA3862F888C}"/>
    <dgm:cxn modelId="{2DFFAE89-2E36-4C5B-B1B0-4F3C143B79F3}" type="presParOf" srcId="{4702421D-D967-4EC6-805F-2CC585FA3F65}" destId="{26ED4204-4300-4386-B442-BBA9ED9593F9}" srcOrd="0" destOrd="0" presId="urn:microsoft.com/office/officeart/2008/layout/AlternatingPictureBlocks"/>
    <dgm:cxn modelId="{BE46DD94-21AC-4D89-971A-0BF8709F6E54}" type="presParOf" srcId="{26ED4204-4300-4386-B442-BBA9ED9593F9}" destId="{A6CB5AAD-044B-40AB-8EFB-5782F06C72FB}" srcOrd="0" destOrd="0" presId="urn:microsoft.com/office/officeart/2008/layout/AlternatingPictureBlocks"/>
    <dgm:cxn modelId="{0BDE574A-5AD8-4E46-ADF2-F2E5FC562852}" type="presParOf" srcId="{26ED4204-4300-4386-B442-BBA9ED9593F9}" destId="{235268C4-04BA-42BB-B1B0-293E39659F81}" srcOrd="1" destOrd="0" presId="urn:microsoft.com/office/officeart/2008/layout/AlternatingPictureBlocks"/>
    <dgm:cxn modelId="{30996818-357C-442B-BFD1-C01DDE98597D}" type="presParOf" srcId="{4702421D-D967-4EC6-805F-2CC585FA3F65}" destId="{D7F38111-6BDB-4435-ADC4-95F1557E54A4}" srcOrd="1" destOrd="0" presId="urn:microsoft.com/office/officeart/2008/layout/AlternatingPictureBlocks"/>
    <dgm:cxn modelId="{8FCE4808-1096-4F94-95D5-A17463CFB54C}" type="presParOf" srcId="{4702421D-D967-4EC6-805F-2CC585FA3F65}" destId="{41ABE3D7-16B1-4AAF-899D-209B844EF301}" srcOrd="2" destOrd="0" presId="urn:microsoft.com/office/officeart/2008/layout/AlternatingPictureBlocks"/>
    <dgm:cxn modelId="{890C38CE-399C-4B5F-933C-F10C8E112694}" type="presParOf" srcId="{41ABE3D7-16B1-4AAF-899D-209B844EF301}" destId="{DD9FFD22-617F-406D-B17A-58D4DDA90840}" srcOrd="0" destOrd="0" presId="urn:microsoft.com/office/officeart/2008/layout/AlternatingPictureBlocks"/>
    <dgm:cxn modelId="{C8574CBF-7D8C-4CD7-A3BB-347580652504}" type="presParOf" srcId="{41ABE3D7-16B1-4AAF-899D-209B844EF301}" destId="{08934CE5-A17E-45B7-89A4-884E4D7A8D82}" srcOrd="1" destOrd="0" presId="urn:microsoft.com/office/officeart/2008/layout/AlternatingPictureBlocks"/>
    <dgm:cxn modelId="{07B5719D-54A8-4264-880B-49B65C0AFDCA}" type="presParOf" srcId="{4702421D-D967-4EC6-805F-2CC585FA3F65}" destId="{8BCFE218-56E1-4490-8050-D45287F5B6A5}" srcOrd="3" destOrd="0" presId="urn:microsoft.com/office/officeart/2008/layout/AlternatingPictureBlocks"/>
    <dgm:cxn modelId="{89AEEA20-E27C-4E03-864E-049C1D85D689}" type="presParOf" srcId="{4702421D-D967-4EC6-805F-2CC585FA3F65}" destId="{E1FBB37F-F2B7-476A-A773-9081275D7A93}" srcOrd="4" destOrd="0" presId="urn:microsoft.com/office/officeart/2008/layout/AlternatingPictureBlocks"/>
    <dgm:cxn modelId="{8740074C-85DE-4546-8B32-A709FF57E2EE}" type="presParOf" srcId="{E1FBB37F-F2B7-476A-A773-9081275D7A93}" destId="{47D4FFEE-E9A4-45F2-AF9D-A83A05231152}" srcOrd="0" destOrd="0" presId="urn:microsoft.com/office/officeart/2008/layout/AlternatingPictureBlocks"/>
    <dgm:cxn modelId="{937D8B11-1EFD-473D-A704-B264682DBE7C}" type="presParOf" srcId="{E1FBB37F-F2B7-476A-A773-9081275D7A93}" destId="{D750549D-4A92-45A3-8AFB-54AD7DD2EA2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C9277B-434E-4B70-9903-87489C3414E8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6_3" csCatId="accent6" phldr="1"/>
      <dgm:spPr/>
    </dgm:pt>
    <dgm:pt modelId="{10D3C9C7-0514-4491-9F6E-E3768AB7CF9A}">
      <dgm:prSet phldrT="[Текст]" custT="1"/>
      <dgm:spPr>
        <a:ln>
          <a:noFill/>
        </a:ln>
      </dgm:spPr>
      <dgm:t>
        <a:bodyPr/>
        <a:lstStyle/>
        <a:p>
          <a:pPr algn="l"/>
          <a:r>
            <a:rPr lang="ru-RU" sz="2000" dirty="0"/>
            <a:t>Простая, сложная и конкурентная зрительно-моторная координация позволяют оценить скорость реакции в различных условиях </a:t>
          </a:r>
        </a:p>
      </dgm:t>
    </dgm:pt>
    <dgm:pt modelId="{08B58BD6-9B19-4618-B452-E21922A53806}" type="parTrans" cxnId="{37EA54EC-D8F5-4A45-96C9-240072E3B128}">
      <dgm:prSet/>
      <dgm:spPr/>
      <dgm:t>
        <a:bodyPr/>
        <a:lstStyle/>
        <a:p>
          <a:endParaRPr lang="ru-RU"/>
        </a:p>
      </dgm:t>
    </dgm:pt>
    <dgm:pt modelId="{CF15D8D4-98C5-425F-BEC7-FFA3862F888C}" type="sibTrans" cxnId="{37EA54EC-D8F5-4A45-96C9-240072E3B128}">
      <dgm:prSet/>
      <dgm:spPr/>
      <dgm:t>
        <a:bodyPr/>
        <a:lstStyle/>
        <a:p>
          <a:endParaRPr lang="ru-RU"/>
        </a:p>
      </dgm:t>
    </dgm:pt>
    <dgm:pt modelId="{C66F4849-9B47-46D3-B8FF-345BAAA130DF}">
      <dgm:prSet phldrT="[Текст]" custT="1"/>
      <dgm:spPr>
        <a:ln>
          <a:noFill/>
        </a:ln>
      </dgm:spPr>
      <dgm:t>
        <a:bodyPr/>
        <a:lstStyle/>
        <a:p>
          <a:r>
            <a:rPr lang="ru-RU" sz="1800" dirty="0">
              <a:latin typeface="+mn-lt"/>
            </a:rPr>
            <a:t>Физические качества </a:t>
          </a:r>
          <a:br>
            <a:rPr lang="ru-RU" sz="1800" dirty="0">
              <a:latin typeface="+mn-lt"/>
            </a:rPr>
          </a:br>
          <a:r>
            <a:rPr lang="ru-RU" sz="1800" dirty="0">
              <a:latin typeface="+mn-lt"/>
            </a:rPr>
            <a:t>и параметры нервной системы:</a:t>
          </a:r>
        </a:p>
        <a:p>
          <a:r>
            <a:rPr lang="ru-RU" sz="1800" dirty="0"/>
            <a:t>скорость, выносливость, координация, сила и подвижность нервной системы</a:t>
          </a:r>
        </a:p>
      </dgm:t>
    </dgm:pt>
    <dgm:pt modelId="{3D0AB88F-440D-4647-B761-438EAA95D44D}" type="parTrans" cxnId="{82476605-5D81-48AB-9EBA-C984E23A06C9}">
      <dgm:prSet/>
      <dgm:spPr/>
      <dgm:t>
        <a:bodyPr/>
        <a:lstStyle/>
        <a:p>
          <a:endParaRPr lang="ru-RU"/>
        </a:p>
      </dgm:t>
    </dgm:pt>
    <dgm:pt modelId="{4DDCA5B1-ED0E-48F9-A202-CD8A30580254}" type="sibTrans" cxnId="{82476605-5D81-48AB-9EBA-C984E23A06C9}">
      <dgm:prSet/>
      <dgm:spPr/>
      <dgm:t>
        <a:bodyPr/>
        <a:lstStyle/>
        <a:p>
          <a:endParaRPr lang="ru-RU"/>
        </a:p>
      </dgm:t>
    </dgm:pt>
    <dgm:pt modelId="{B431BEF1-ABC3-447F-9182-126E4987CB7C}">
      <dgm:prSet phldrT="[Текст]" custT="1"/>
      <dgm:spPr>
        <a:ln>
          <a:noFill/>
        </a:ln>
      </dgm:spPr>
      <dgm:t>
        <a:bodyPr/>
        <a:lstStyle/>
        <a:p>
          <a:pPr algn="l"/>
          <a:r>
            <a:rPr lang="ru-RU" sz="1600" dirty="0">
              <a:latin typeface="+mn-lt"/>
            </a:rPr>
            <a:t>* Внимание. Изображение, представленное на рисунке может отличаться от фактического, но полностью соответствует заявленным характеристикам.</a:t>
          </a:r>
          <a:endParaRPr lang="ru-RU" sz="1600" dirty="0"/>
        </a:p>
      </dgm:t>
    </dgm:pt>
    <dgm:pt modelId="{05CBA77D-39EA-4699-B13D-3057A9E52E21}" type="parTrans" cxnId="{A339F4B3-AB13-48AE-9F11-95C8380CBE4E}">
      <dgm:prSet/>
      <dgm:spPr/>
      <dgm:t>
        <a:bodyPr/>
        <a:lstStyle/>
        <a:p>
          <a:endParaRPr lang="ru-RU"/>
        </a:p>
      </dgm:t>
    </dgm:pt>
    <dgm:pt modelId="{42FB169D-02BC-4DF0-B078-5B603E0E99D4}" type="sibTrans" cxnId="{A339F4B3-AB13-48AE-9F11-95C8380CBE4E}">
      <dgm:prSet/>
      <dgm:spPr/>
      <dgm:t>
        <a:bodyPr/>
        <a:lstStyle/>
        <a:p>
          <a:endParaRPr lang="ru-RU"/>
        </a:p>
      </dgm:t>
    </dgm:pt>
    <dgm:pt modelId="{4702421D-D967-4EC6-805F-2CC585FA3F65}" type="pres">
      <dgm:prSet presAssocID="{62C9277B-434E-4B70-9903-87489C3414E8}" presName="linearFlow" presStyleCnt="0">
        <dgm:presLayoutVars>
          <dgm:dir/>
          <dgm:resizeHandles val="exact"/>
        </dgm:presLayoutVars>
      </dgm:prSet>
      <dgm:spPr/>
    </dgm:pt>
    <dgm:pt modelId="{26ED4204-4300-4386-B442-BBA9ED9593F9}" type="pres">
      <dgm:prSet presAssocID="{10D3C9C7-0514-4491-9F6E-E3768AB7CF9A}" presName="comp" presStyleCnt="0"/>
      <dgm:spPr/>
    </dgm:pt>
    <dgm:pt modelId="{A6CB5AAD-044B-40AB-8EFB-5782F06C72FB}" type="pres">
      <dgm:prSet presAssocID="{10D3C9C7-0514-4491-9F6E-E3768AB7CF9A}" presName="rect2" presStyleLbl="node1" presStyleIdx="0" presStyleCnt="3" custScaleX="124721" custScaleY="54967" custLinFactNeighborX="-69130" custLinFactNeighborY="60925">
        <dgm:presLayoutVars>
          <dgm:bulletEnabled val="1"/>
        </dgm:presLayoutVars>
      </dgm:prSet>
      <dgm:spPr>
        <a:prstGeom prst="snip2DiagRect">
          <a:avLst/>
        </a:prstGeom>
      </dgm:spPr>
    </dgm:pt>
    <dgm:pt modelId="{235268C4-04BA-42BB-B1B0-293E39659F81}" type="pres">
      <dgm:prSet presAssocID="{10D3C9C7-0514-4491-9F6E-E3768AB7CF9A}" presName="rect1" presStyleLbl="lnNode1" presStyleIdx="0" presStyleCnt="3" custLinFactNeighborX="-2967" custLinFactNeighborY="-127"/>
      <dgm:spPr>
        <a:noFill/>
        <a:ln>
          <a:noFill/>
        </a:ln>
      </dgm:spPr>
    </dgm:pt>
    <dgm:pt modelId="{D7F38111-6BDB-4435-ADC4-95F1557E54A4}" type="pres">
      <dgm:prSet presAssocID="{CF15D8D4-98C5-425F-BEC7-FFA3862F888C}" presName="sibTrans" presStyleCnt="0"/>
      <dgm:spPr/>
    </dgm:pt>
    <dgm:pt modelId="{41ABE3D7-16B1-4AAF-899D-209B844EF301}" type="pres">
      <dgm:prSet presAssocID="{C66F4849-9B47-46D3-B8FF-345BAAA130DF}" presName="comp" presStyleCnt="0"/>
      <dgm:spPr/>
    </dgm:pt>
    <dgm:pt modelId="{DD9FFD22-617F-406D-B17A-58D4DDA90840}" type="pres">
      <dgm:prSet presAssocID="{C66F4849-9B47-46D3-B8FF-345BAAA130DF}" presName="rect2" presStyleLbl="node1" presStyleIdx="1" presStyleCnt="3" custScaleX="96577" custScaleY="60773" custLinFactY="-29312" custLinFactNeighborX="84360" custLinFactNeighborY="-100000">
        <dgm:presLayoutVars>
          <dgm:bulletEnabled val="1"/>
        </dgm:presLayoutVars>
      </dgm:prSet>
      <dgm:spPr>
        <a:prstGeom prst="snip2DiagRect">
          <a:avLst/>
        </a:prstGeom>
      </dgm:spPr>
    </dgm:pt>
    <dgm:pt modelId="{08934CE5-A17E-45B7-89A4-884E4D7A8D82}" type="pres">
      <dgm:prSet presAssocID="{C66F4849-9B47-46D3-B8FF-345BAAA130DF}" presName="rect1" presStyleLbl="lnNode1" presStyleIdx="1" presStyleCnt="3"/>
      <dgm:spPr>
        <a:noFill/>
        <a:ln>
          <a:noFill/>
        </a:ln>
      </dgm:spPr>
    </dgm:pt>
    <dgm:pt modelId="{8BCFE218-56E1-4490-8050-D45287F5B6A5}" type="pres">
      <dgm:prSet presAssocID="{4DDCA5B1-ED0E-48F9-A202-CD8A30580254}" presName="sibTrans" presStyleCnt="0"/>
      <dgm:spPr/>
    </dgm:pt>
    <dgm:pt modelId="{E1FBB37F-F2B7-476A-A773-9081275D7A93}" type="pres">
      <dgm:prSet presAssocID="{B431BEF1-ABC3-447F-9182-126E4987CB7C}" presName="comp" presStyleCnt="0"/>
      <dgm:spPr/>
    </dgm:pt>
    <dgm:pt modelId="{47D4FFEE-E9A4-45F2-AF9D-A83A05231152}" type="pres">
      <dgm:prSet presAssocID="{B431BEF1-ABC3-447F-9182-126E4987CB7C}" presName="rect2" presStyleLbl="node1" presStyleIdx="2" presStyleCnt="3" custScaleX="111756" custScaleY="58793" custLinFactY="-2235" custLinFactNeighborX="-78854" custLinFactNeighborY="-100000">
        <dgm:presLayoutVars>
          <dgm:bulletEnabled val="1"/>
        </dgm:presLayoutVars>
      </dgm:prSet>
      <dgm:spPr>
        <a:prstGeom prst="snip2DiagRect">
          <a:avLst/>
        </a:prstGeom>
      </dgm:spPr>
    </dgm:pt>
    <dgm:pt modelId="{D750549D-4A92-45A3-8AFB-54AD7DD2EA2A}" type="pres">
      <dgm:prSet presAssocID="{B431BEF1-ABC3-447F-9182-126E4987CB7C}" presName="rect1" presStyleLbl="lnNode1" presStyleIdx="2" presStyleCnt="3"/>
      <dgm:spPr>
        <a:noFill/>
        <a:ln>
          <a:noFill/>
        </a:ln>
      </dgm:spPr>
    </dgm:pt>
  </dgm:ptLst>
  <dgm:cxnLst>
    <dgm:cxn modelId="{82476605-5D81-48AB-9EBA-C984E23A06C9}" srcId="{62C9277B-434E-4B70-9903-87489C3414E8}" destId="{C66F4849-9B47-46D3-B8FF-345BAAA130DF}" srcOrd="1" destOrd="0" parTransId="{3D0AB88F-440D-4647-B761-438EAA95D44D}" sibTransId="{4DDCA5B1-ED0E-48F9-A202-CD8A30580254}"/>
    <dgm:cxn modelId="{7FB2760C-72E8-4A84-A004-F98190F9A072}" type="presOf" srcId="{62C9277B-434E-4B70-9903-87489C3414E8}" destId="{4702421D-D967-4EC6-805F-2CC585FA3F65}" srcOrd="0" destOrd="0" presId="urn:microsoft.com/office/officeart/2008/layout/AlternatingPictureBlocks"/>
    <dgm:cxn modelId="{384BA0A0-B560-4221-B97A-0CCBA85DE9BD}" type="presOf" srcId="{10D3C9C7-0514-4491-9F6E-E3768AB7CF9A}" destId="{A6CB5AAD-044B-40AB-8EFB-5782F06C72FB}" srcOrd="0" destOrd="0" presId="urn:microsoft.com/office/officeart/2008/layout/AlternatingPictureBlocks"/>
    <dgm:cxn modelId="{5CD252B0-2EB4-4844-B01B-D81A8A507EAB}" type="presOf" srcId="{C66F4849-9B47-46D3-B8FF-345BAAA130DF}" destId="{DD9FFD22-617F-406D-B17A-58D4DDA90840}" srcOrd="0" destOrd="0" presId="urn:microsoft.com/office/officeart/2008/layout/AlternatingPictureBlocks"/>
    <dgm:cxn modelId="{A339F4B3-AB13-48AE-9F11-95C8380CBE4E}" srcId="{62C9277B-434E-4B70-9903-87489C3414E8}" destId="{B431BEF1-ABC3-447F-9182-126E4987CB7C}" srcOrd="2" destOrd="0" parTransId="{05CBA77D-39EA-4699-B13D-3057A9E52E21}" sibTransId="{42FB169D-02BC-4DF0-B078-5B603E0E99D4}"/>
    <dgm:cxn modelId="{627C4AD7-4DF3-4BB5-B331-4CA3F69965D0}" type="presOf" srcId="{B431BEF1-ABC3-447F-9182-126E4987CB7C}" destId="{47D4FFEE-E9A4-45F2-AF9D-A83A05231152}" srcOrd="0" destOrd="0" presId="urn:microsoft.com/office/officeart/2008/layout/AlternatingPictureBlocks"/>
    <dgm:cxn modelId="{37EA54EC-D8F5-4A45-96C9-240072E3B128}" srcId="{62C9277B-434E-4B70-9903-87489C3414E8}" destId="{10D3C9C7-0514-4491-9F6E-E3768AB7CF9A}" srcOrd="0" destOrd="0" parTransId="{08B58BD6-9B19-4618-B452-E21922A53806}" sibTransId="{CF15D8D4-98C5-425F-BEC7-FFA3862F888C}"/>
    <dgm:cxn modelId="{2DFFAE89-2E36-4C5B-B1B0-4F3C143B79F3}" type="presParOf" srcId="{4702421D-D967-4EC6-805F-2CC585FA3F65}" destId="{26ED4204-4300-4386-B442-BBA9ED9593F9}" srcOrd="0" destOrd="0" presId="urn:microsoft.com/office/officeart/2008/layout/AlternatingPictureBlocks"/>
    <dgm:cxn modelId="{BE46DD94-21AC-4D89-971A-0BF8709F6E54}" type="presParOf" srcId="{26ED4204-4300-4386-B442-BBA9ED9593F9}" destId="{A6CB5AAD-044B-40AB-8EFB-5782F06C72FB}" srcOrd="0" destOrd="0" presId="urn:microsoft.com/office/officeart/2008/layout/AlternatingPictureBlocks"/>
    <dgm:cxn modelId="{0BDE574A-5AD8-4E46-ADF2-F2E5FC562852}" type="presParOf" srcId="{26ED4204-4300-4386-B442-BBA9ED9593F9}" destId="{235268C4-04BA-42BB-B1B0-293E39659F81}" srcOrd="1" destOrd="0" presId="urn:microsoft.com/office/officeart/2008/layout/AlternatingPictureBlocks"/>
    <dgm:cxn modelId="{30996818-357C-442B-BFD1-C01DDE98597D}" type="presParOf" srcId="{4702421D-D967-4EC6-805F-2CC585FA3F65}" destId="{D7F38111-6BDB-4435-ADC4-95F1557E54A4}" srcOrd="1" destOrd="0" presId="urn:microsoft.com/office/officeart/2008/layout/AlternatingPictureBlocks"/>
    <dgm:cxn modelId="{8FCE4808-1096-4F94-95D5-A17463CFB54C}" type="presParOf" srcId="{4702421D-D967-4EC6-805F-2CC585FA3F65}" destId="{41ABE3D7-16B1-4AAF-899D-209B844EF301}" srcOrd="2" destOrd="0" presId="urn:microsoft.com/office/officeart/2008/layout/AlternatingPictureBlocks"/>
    <dgm:cxn modelId="{890C38CE-399C-4B5F-933C-F10C8E112694}" type="presParOf" srcId="{41ABE3D7-16B1-4AAF-899D-209B844EF301}" destId="{DD9FFD22-617F-406D-B17A-58D4DDA90840}" srcOrd="0" destOrd="0" presId="urn:microsoft.com/office/officeart/2008/layout/AlternatingPictureBlocks"/>
    <dgm:cxn modelId="{C8574CBF-7D8C-4CD7-A3BB-347580652504}" type="presParOf" srcId="{41ABE3D7-16B1-4AAF-899D-209B844EF301}" destId="{08934CE5-A17E-45B7-89A4-884E4D7A8D82}" srcOrd="1" destOrd="0" presId="urn:microsoft.com/office/officeart/2008/layout/AlternatingPictureBlocks"/>
    <dgm:cxn modelId="{07B5719D-54A8-4264-880B-49B65C0AFDCA}" type="presParOf" srcId="{4702421D-D967-4EC6-805F-2CC585FA3F65}" destId="{8BCFE218-56E1-4490-8050-D45287F5B6A5}" srcOrd="3" destOrd="0" presId="urn:microsoft.com/office/officeart/2008/layout/AlternatingPictureBlocks"/>
    <dgm:cxn modelId="{89AEEA20-E27C-4E03-864E-049C1D85D689}" type="presParOf" srcId="{4702421D-D967-4EC6-805F-2CC585FA3F65}" destId="{E1FBB37F-F2B7-476A-A773-9081275D7A93}" srcOrd="4" destOrd="0" presId="urn:microsoft.com/office/officeart/2008/layout/AlternatingPictureBlocks"/>
    <dgm:cxn modelId="{8740074C-85DE-4546-8B32-A709FF57E2EE}" type="presParOf" srcId="{E1FBB37F-F2B7-476A-A773-9081275D7A93}" destId="{47D4FFEE-E9A4-45F2-AF9D-A83A05231152}" srcOrd="0" destOrd="0" presId="urn:microsoft.com/office/officeart/2008/layout/AlternatingPictureBlocks"/>
    <dgm:cxn modelId="{937D8B11-1EFD-473D-A704-B264682DBE7C}" type="presParOf" srcId="{E1FBB37F-F2B7-476A-A773-9081275D7A93}" destId="{D750549D-4A92-45A3-8AFB-54AD7DD2EA2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C9277B-434E-4B70-9903-87489C3414E8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6_3" csCatId="accent6" phldr="1"/>
      <dgm:spPr/>
    </dgm:pt>
    <dgm:pt modelId="{10D3C9C7-0514-4491-9F6E-E3768AB7CF9A}">
      <dgm:prSet phldrT="[Текст]" custT="1"/>
      <dgm:spPr>
        <a:ln>
          <a:noFill/>
        </a:ln>
      </dgm:spPr>
      <dgm:t>
        <a:bodyPr/>
        <a:lstStyle/>
        <a:p>
          <a:pPr algn="l"/>
          <a:r>
            <a:rPr lang="ru-RU" sz="2000" dirty="0"/>
            <a:t>Простая конкурентная зрительно-моторная координация при работе в ограниченном вокруг спортсмена пространстве позволяет оценить скорость реакции в приближенных к соревновательной деятельности условиях</a:t>
          </a:r>
        </a:p>
      </dgm:t>
    </dgm:pt>
    <dgm:pt modelId="{08B58BD6-9B19-4618-B452-E21922A53806}" type="parTrans" cxnId="{37EA54EC-D8F5-4A45-96C9-240072E3B128}">
      <dgm:prSet/>
      <dgm:spPr/>
      <dgm:t>
        <a:bodyPr/>
        <a:lstStyle/>
        <a:p>
          <a:endParaRPr lang="ru-RU"/>
        </a:p>
      </dgm:t>
    </dgm:pt>
    <dgm:pt modelId="{CF15D8D4-98C5-425F-BEC7-FFA3862F888C}" type="sibTrans" cxnId="{37EA54EC-D8F5-4A45-96C9-240072E3B128}">
      <dgm:prSet/>
      <dgm:spPr/>
      <dgm:t>
        <a:bodyPr/>
        <a:lstStyle/>
        <a:p>
          <a:endParaRPr lang="ru-RU"/>
        </a:p>
      </dgm:t>
    </dgm:pt>
    <dgm:pt modelId="{C66F4849-9B47-46D3-B8FF-345BAAA130DF}">
      <dgm:prSet phldrT="[Текст]" custT="1"/>
      <dgm:spPr>
        <a:ln>
          <a:noFill/>
        </a:ln>
      </dgm:spPr>
      <dgm:t>
        <a:bodyPr/>
        <a:lstStyle/>
        <a:p>
          <a:r>
            <a:rPr lang="ru-RU" sz="1800" dirty="0">
              <a:latin typeface="+mn-lt"/>
            </a:rPr>
            <a:t>Физические качества </a:t>
          </a:r>
          <a:br>
            <a:rPr lang="ru-RU" sz="1800" dirty="0">
              <a:latin typeface="+mn-lt"/>
            </a:rPr>
          </a:br>
          <a:r>
            <a:rPr lang="ru-RU" sz="1800" dirty="0">
              <a:latin typeface="+mn-lt"/>
            </a:rPr>
            <a:t>и параметры нервной системы:</a:t>
          </a:r>
        </a:p>
        <a:p>
          <a:r>
            <a:rPr lang="ru-RU" sz="1800" dirty="0"/>
            <a:t>скорость, выносливость, ловкость, координация, сила и подвижность нервной системы</a:t>
          </a:r>
        </a:p>
      </dgm:t>
    </dgm:pt>
    <dgm:pt modelId="{3D0AB88F-440D-4647-B761-438EAA95D44D}" type="parTrans" cxnId="{82476605-5D81-48AB-9EBA-C984E23A06C9}">
      <dgm:prSet/>
      <dgm:spPr/>
      <dgm:t>
        <a:bodyPr/>
        <a:lstStyle/>
        <a:p>
          <a:endParaRPr lang="ru-RU"/>
        </a:p>
      </dgm:t>
    </dgm:pt>
    <dgm:pt modelId="{4DDCA5B1-ED0E-48F9-A202-CD8A30580254}" type="sibTrans" cxnId="{82476605-5D81-48AB-9EBA-C984E23A06C9}">
      <dgm:prSet/>
      <dgm:spPr/>
      <dgm:t>
        <a:bodyPr/>
        <a:lstStyle/>
        <a:p>
          <a:endParaRPr lang="ru-RU"/>
        </a:p>
      </dgm:t>
    </dgm:pt>
    <dgm:pt modelId="{B431BEF1-ABC3-447F-9182-126E4987CB7C}">
      <dgm:prSet phldrT="[Текст]" custT="1"/>
      <dgm:spPr>
        <a:ln>
          <a:noFill/>
        </a:ln>
      </dgm:spPr>
      <dgm:t>
        <a:bodyPr/>
        <a:lstStyle/>
        <a:p>
          <a:pPr algn="l"/>
          <a:r>
            <a:rPr lang="ru-RU" sz="1600" dirty="0">
              <a:latin typeface="+mn-lt"/>
            </a:rPr>
            <a:t>* Внимание. Изображение, представленное на рисунке может отличаться от фактического, но полностью соответствует заявленным характеристикам.</a:t>
          </a:r>
          <a:endParaRPr lang="ru-RU" sz="1600" dirty="0"/>
        </a:p>
      </dgm:t>
    </dgm:pt>
    <dgm:pt modelId="{05CBA77D-39EA-4699-B13D-3057A9E52E21}" type="parTrans" cxnId="{A339F4B3-AB13-48AE-9F11-95C8380CBE4E}">
      <dgm:prSet/>
      <dgm:spPr/>
      <dgm:t>
        <a:bodyPr/>
        <a:lstStyle/>
        <a:p>
          <a:endParaRPr lang="ru-RU"/>
        </a:p>
      </dgm:t>
    </dgm:pt>
    <dgm:pt modelId="{42FB169D-02BC-4DF0-B078-5B603E0E99D4}" type="sibTrans" cxnId="{A339F4B3-AB13-48AE-9F11-95C8380CBE4E}">
      <dgm:prSet/>
      <dgm:spPr/>
      <dgm:t>
        <a:bodyPr/>
        <a:lstStyle/>
        <a:p>
          <a:endParaRPr lang="ru-RU"/>
        </a:p>
      </dgm:t>
    </dgm:pt>
    <dgm:pt modelId="{4702421D-D967-4EC6-805F-2CC585FA3F65}" type="pres">
      <dgm:prSet presAssocID="{62C9277B-434E-4B70-9903-87489C3414E8}" presName="linearFlow" presStyleCnt="0">
        <dgm:presLayoutVars>
          <dgm:dir/>
          <dgm:resizeHandles val="exact"/>
        </dgm:presLayoutVars>
      </dgm:prSet>
      <dgm:spPr/>
    </dgm:pt>
    <dgm:pt modelId="{26ED4204-4300-4386-B442-BBA9ED9593F9}" type="pres">
      <dgm:prSet presAssocID="{10D3C9C7-0514-4491-9F6E-E3768AB7CF9A}" presName="comp" presStyleCnt="0"/>
      <dgm:spPr/>
    </dgm:pt>
    <dgm:pt modelId="{A6CB5AAD-044B-40AB-8EFB-5782F06C72FB}" type="pres">
      <dgm:prSet presAssocID="{10D3C9C7-0514-4491-9F6E-E3768AB7CF9A}" presName="rect2" presStyleLbl="node1" presStyleIdx="0" presStyleCnt="3" custScaleX="134737" custScaleY="83888" custLinFactNeighborX="-68539" custLinFactNeighborY="80042">
        <dgm:presLayoutVars>
          <dgm:bulletEnabled val="1"/>
        </dgm:presLayoutVars>
      </dgm:prSet>
      <dgm:spPr>
        <a:prstGeom prst="snip2DiagRect">
          <a:avLst/>
        </a:prstGeom>
      </dgm:spPr>
    </dgm:pt>
    <dgm:pt modelId="{235268C4-04BA-42BB-B1B0-293E39659F81}" type="pres">
      <dgm:prSet presAssocID="{10D3C9C7-0514-4491-9F6E-E3768AB7CF9A}" presName="rect1" presStyleLbl="lnNode1" presStyleIdx="0" presStyleCnt="3" custLinFactNeighborX="-2967" custLinFactNeighborY="-127"/>
      <dgm:spPr>
        <a:noFill/>
        <a:ln>
          <a:noFill/>
        </a:ln>
      </dgm:spPr>
    </dgm:pt>
    <dgm:pt modelId="{D7F38111-6BDB-4435-ADC4-95F1557E54A4}" type="pres">
      <dgm:prSet presAssocID="{CF15D8D4-98C5-425F-BEC7-FFA3862F888C}" presName="sibTrans" presStyleCnt="0"/>
      <dgm:spPr/>
    </dgm:pt>
    <dgm:pt modelId="{41ABE3D7-16B1-4AAF-899D-209B844EF301}" type="pres">
      <dgm:prSet presAssocID="{C66F4849-9B47-46D3-B8FF-345BAAA130DF}" presName="comp" presStyleCnt="0"/>
      <dgm:spPr/>
    </dgm:pt>
    <dgm:pt modelId="{DD9FFD22-617F-406D-B17A-58D4DDA90840}" type="pres">
      <dgm:prSet presAssocID="{C66F4849-9B47-46D3-B8FF-345BAAA130DF}" presName="rect2" presStyleLbl="node1" presStyleIdx="1" presStyleCnt="3" custScaleX="102328" custScaleY="78253" custLinFactY="-27440" custLinFactNeighborX="77796" custLinFactNeighborY="-100000">
        <dgm:presLayoutVars>
          <dgm:bulletEnabled val="1"/>
        </dgm:presLayoutVars>
      </dgm:prSet>
      <dgm:spPr>
        <a:prstGeom prst="snip2DiagRect">
          <a:avLst/>
        </a:prstGeom>
      </dgm:spPr>
    </dgm:pt>
    <dgm:pt modelId="{08934CE5-A17E-45B7-89A4-884E4D7A8D82}" type="pres">
      <dgm:prSet presAssocID="{C66F4849-9B47-46D3-B8FF-345BAAA130DF}" presName="rect1" presStyleLbl="lnNode1" presStyleIdx="1" presStyleCnt="3"/>
      <dgm:spPr>
        <a:noFill/>
        <a:ln>
          <a:noFill/>
        </a:ln>
      </dgm:spPr>
    </dgm:pt>
    <dgm:pt modelId="{8BCFE218-56E1-4490-8050-D45287F5B6A5}" type="pres">
      <dgm:prSet presAssocID="{4DDCA5B1-ED0E-48F9-A202-CD8A30580254}" presName="sibTrans" presStyleCnt="0"/>
      <dgm:spPr/>
    </dgm:pt>
    <dgm:pt modelId="{E1FBB37F-F2B7-476A-A773-9081275D7A93}" type="pres">
      <dgm:prSet presAssocID="{B431BEF1-ABC3-447F-9182-126E4987CB7C}" presName="comp" presStyleCnt="0"/>
      <dgm:spPr/>
    </dgm:pt>
    <dgm:pt modelId="{47D4FFEE-E9A4-45F2-AF9D-A83A05231152}" type="pres">
      <dgm:prSet presAssocID="{B431BEF1-ABC3-447F-9182-126E4987CB7C}" presName="rect2" presStyleLbl="node1" presStyleIdx="2" presStyleCnt="3" custScaleX="111756" custScaleY="79868" custLinFactNeighborX="-85775" custLinFactNeighborY="-59932">
        <dgm:presLayoutVars>
          <dgm:bulletEnabled val="1"/>
        </dgm:presLayoutVars>
      </dgm:prSet>
      <dgm:spPr>
        <a:prstGeom prst="snip2DiagRect">
          <a:avLst/>
        </a:prstGeom>
      </dgm:spPr>
    </dgm:pt>
    <dgm:pt modelId="{D750549D-4A92-45A3-8AFB-54AD7DD2EA2A}" type="pres">
      <dgm:prSet presAssocID="{B431BEF1-ABC3-447F-9182-126E4987CB7C}" presName="rect1" presStyleLbl="lnNode1" presStyleIdx="2" presStyleCnt="3"/>
      <dgm:spPr>
        <a:noFill/>
        <a:ln>
          <a:noFill/>
        </a:ln>
      </dgm:spPr>
    </dgm:pt>
  </dgm:ptLst>
  <dgm:cxnLst>
    <dgm:cxn modelId="{82476605-5D81-48AB-9EBA-C984E23A06C9}" srcId="{62C9277B-434E-4B70-9903-87489C3414E8}" destId="{C66F4849-9B47-46D3-B8FF-345BAAA130DF}" srcOrd="1" destOrd="0" parTransId="{3D0AB88F-440D-4647-B761-438EAA95D44D}" sibTransId="{4DDCA5B1-ED0E-48F9-A202-CD8A30580254}"/>
    <dgm:cxn modelId="{7FB2760C-72E8-4A84-A004-F98190F9A072}" type="presOf" srcId="{62C9277B-434E-4B70-9903-87489C3414E8}" destId="{4702421D-D967-4EC6-805F-2CC585FA3F65}" srcOrd="0" destOrd="0" presId="urn:microsoft.com/office/officeart/2008/layout/AlternatingPictureBlocks"/>
    <dgm:cxn modelId="{384BA0A0-B560-4221-B97A-0CCBA85DE9BD}" type="presOf" srcId="{10D3C9C7-0514-4491-9F6E-E3768AB7CF9A}" destId="{A6CB5AAD-044B-40AB-8EFB-5782F06C72FB}" srcOrd="0" destOrd="0" presId="urn:microsoft.com/office/officeart/2008/layout/AlternatingPictureBlocks"/>
    <dgm:cxn modelId="{5CD252B0-2EB4-4844-B01B-D81A8A507EAB}" type="presOf" srcId="{C66F4849-9B47-46D3-B8FF-345BAAA130DF}" destId="{DD9FFD22-617F-406D-B17A-58D4DDA90840}" srcOrd="0" destOrd="0" presId="urn:microsoft.com/office/officeart/2008/layout/AlternatingPictureBlocks"/>
    <dgm:cxn modelId="{A339F4B3-AB13-48AE-9F11-95C8380CBE4E}" srcId="{62C9277B-434E-4B70-9903-87489C3414E8}" destId="{B431BEF1-ABC3-447F-9182-126E4987CB7C}" srcOrd="2" destOrd="0" parTransId="{05CBA77D-39EA-4699-B13D-3057A9E52E21}" sibTransId="{42FB169D-02BC-4DF0-B078-5B603E0E99D4}"/>
    <dgm:cxn modelId="{627C4AD7-4DF3-4BB5-B331-4CA3F69965D0}" type="presOf" srcId="{B431BEF1-ABC3-447F-9182-126E4987CB7C}" destId="{47D4FFEE-E9A4-45F2-AF9D-A83A05231152}" srcOrd="0" destOrd="0" presId="urn:microsoft.com/office/officeart/2008/layout/AlternatingPictureBlocks"/>
    <dgm:cxn modelId="{37EA54EC-D8F5-4A45-96C9-240072E3B128}" srcId="{62C9277B-434E-4B70-9903-87489C3414E8}" destId="{10D3C9C7-0514-4491-9F6E-E3768AB7CF9A}" srcOrd="0" destOrd="0" parTransId="{08B58BD6-9B19-4618-B452-E21922A53806}" sibTransId="{CF15D8D4-98C5-425F-BEC7-FFA3862F888C}"/>
    <dgm:cxn modelId="{2DFFAE89-2E36-4C5B-B1B0-4F3C143B79F3}" type="presParOf" srcId="{4702421D-D967-4EC6-805F-2CC585FA3F65}" destId="{26ED4204-4300-4386-B442-BBA9ED9593F9}" srcOrd="0" destOrd="0" presId="urn:microsoft.com/office/officeart/2008/layout/AlternatingPictureBlocks"/>
    <dgm:cxn modelId="{BE46DD94-21AC-4D89-971A-0BF8709F6E54}" type="presParOf" srcId="{26ED4204-4300-4386-B442-BBA9ED9593F9}" destId="{A6CB5AAD-044B-40AB-8EFB-5782F06C72FB}" srcOrd="0" destOrd="0" presId="urn:microsoft.com/office/officeart/2008/layout/AlternatingPictureBlocks"/>
    <dgm:cxn modelId="{0BDE574A-5AD8-4E46-ADF2-F2E5FC562852}" type="presParOf" srcId="{26ED4204-4300-4386-B442-BBA9ED9593F9}" destId="{235268C4-04BA-42BB-B1B0-293E39659F81}" srcOrd="1" destOrd="0" presId="urn:microsoft.com/office/officeart/2008/layout/AlternatingPictureBlocks"/>
    <dgm:cxn modelId="{30996818-357C-442B-BFD1-C01DDE98597D}" type="presParOf" srcId="{4702421D-D967-4EC6-805F-2CC585FA3F65}" destId="{D7F38111-6BDB-4435-ADC4-95F1557E54A4}" srcOrd="1" destOrd="0" presId="urn:microsoft.com/office/officeart/2008/layout/AlternatingPictureBlocks"/>
    <dgm:cxn modelId="{8FCE4808-1096-4F94-95D5-A17463CFB54C}" type="presParOf" srcId="{4702421D-D967-4EC6-805F-2CC585FA3F65}" destId="{41ABE3D7-16B1-4AAF-899D-209B844EF301}" srcOrd="2" destOrd="0" presId="urn:microsoft.com/office/officeart/2008/layout/AlternatingPictureBlocks"/>
    <dgm:cxn modelId="{890C38CE-399C-4B5F-933C-F10C8E112694}" type="presParOf" srcId="{41ABE3D7-16B1-4AAF-899D-209B844EF301}" destId="{DD9FFD22-617F-406D-B17A-58D4DDA90840}" srcOrd="0" destOrd="0" presId="urn:microsoft.com/office/officeart/2008/layout/AlternatingPictureBlocks"/>
    <dgm:cxn modelId="{C8574CBF-7D8C-4CD7-A3BB-347580652504}" type="presParOf" srcId="{41ABE3D7-16B1-4AAF-899D-209B844EF301}" destId="{08934CE5-A17E-45B7-89A4-884E4D7A8D82}" srcOrd="1" destOrd="0" presId="urn:microsoft.com/office/officeart/2008/layout/AlternatingPictureBlocks"/>
    <dgm:cxn modelId="{07B5719D-54A8-4264-880B-49B65C0AFDCA}" type="presParOf" srcId="{4702421D-D967-4EC6-805F-2CC585FA3F65}" destId="{8BCFE218-56E1-4490-8050-D45287F5B6A5}" srcOrd="3" destOrd="0" presId="urn:microsoft.com/office/officeart/2008/layout/AlternatingPictureBlocks"/>
    <dgm:cxn modelId="{89AEEA20-E27C-4E03-864E-049C1D85D689}" type="presParOf" srcId="{4702421D-D967-4EC6-805F-2CC585FA3F65}" destId="{E1FBB37F-F2B7-476A-A773-9081275D7A93}" srcOrd="4" destOrd="0" presId="urn:microsoft.com/office/officeart/2008/layout/AlternatingPictureBlocks"/>
    <dgm:cxn modelId="{8740074C-85DE-4546-8B32-A709FF57E2EE}" type="presParOf" srcId="{E1FBB37F-F2B7-476A-A773-9081275D7A93}" destId="{47D4FFEE-E9A4-45F2-AF9D-A83A05231152}" srcOrd="0" destOrd="0" presId="urn:microsoft.com/office/officeart/2008/layout/AlternatingPictureBlocks"/>
    <dgm:cxn modelId="{937D8B11-1EFD-473D-A704-B264682DBE7C}" type="presParOf" srcId="{E1FBB37F-F2B7-476A-A773-9081275D7A93}" destId="{D750549D-4A92-45A3-8AFB-54AD7DD2EA2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B5AAD-044B-40AB-8EFB-5782F06C72FB}">
      <dsp:nvSpPr>
        <dsp:cNvPr id="0" name=""/>
        <dsp:cNvSpPr/>
      </dsp:nvSpPr>
      <dsp:spPr>
        <a:xfrm>
          <a:off x="0" y="1766264"/>
          <a:ext cx="4981050" cy="788249"/>
        </a:xfrm>
        <a:prstGeom prst="snip2Diag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</a:rPr>
            <a:t>Максимальное сжатие для фиксации пикового воздействия и баланса</a:t>
          </a:r>
          <a:endParaRPr lang="ru-RU" sz="2000" kern="1200" dirty="0"/>
        </a:p>
      </dsp:txBody>
      <dsp:txXfrm>
        <a:off x="65689" y="1831953"/>
        <a:ext cx="4849672" cy="656871"/>
      </dsp:txXfrm>
    </dsp:sp>
    <dsp:sp modelId="{235268C4-04BA-42BB-B1B0-293E39659F81}">
      <dsp:nvSpPr>
        <dsp:cNvPr id="0" name=""/>
        <dsp:cNvSpPr/>
      </dsp:nvSpPr>
      <dsp:spPr>
        <a:xfrm>
          <a:off x="660568" y="567"/>
          <a:ext cx="1919909" cy="19393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FFD22-617F-406D-B17A-58D4DDA90840}">
      <dsp:nvSpPr>
        <dsp:cNvPr id="0" name=""/>
        <dsp:cNvSpPr/>
      </dsp:nvSpPr>
      <dsp:spPr>
        <a:xfrm>
          <a:off x="4360370" y="213629"/>
          <a:ext cx="3625719" cy="753128"/>
        </a:xfrm>
        <a:prstGeom prst="snip2DiagRect">
          <a:avLst/>
        </a:prstGeom>
        <a:solidFill>
          <a:schemeClr val="accent6">
            <a:shade val="80000"/>
            <a:hueOff val="276039"/>
            <a:satOff val="-25464"/>
            <a:lumOff val="1913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</a:rPr>
            <a:t>Физические качества: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</a:rPr>
            <a:t>Сила</a:t>
          </a:r>
          <a:endParaRPr lang="ru-RU" sz="2000" kern="1200" dirty="0"/>
        </a:p>
      </dsp:txBody>
      <dsp:txXfrm>
        <a:off x="4423132" y="276391"/>
        <a:ext cx="3500195" cy="627604"/>
      </dsp:txXfrm>
    </dsp:sp>
    <dsp:sp modelId="{08934CE5-A17E-45B7-89A4-884E4D7A8D82}">
      <dsp:nvSpPr>
        <dsp:cNvPr id="0" name=""/>
        <dsp:cNvSpPr/>
      </dsp:nvSpPr>
      <dsp:spPr>
        <a:xfrm>
          <a:off x="5205114" y="2262318"/>
          <a:ext cx="1919909" cy="19393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4FFEE-E9A4-45F2-AF9D-A83A05231152}">
      <dsp:nvSpPr>
        <dsp:cNvPr id="0" name=""/>
        <dsp:cNvSpPr/>
      </dsp:nvSpPr>
      <dsp:spPr>
        <a:xfrm>
          <a:off x="0" y="2770377"/>
          <a:ext cx="4966814" cy="1548882"/>
        </a:xfrm>
        <a:prstGeom prst="snip2DiagRect">
          <a:avLst/>
        </a:prstGeom>
        <a:solidFill>
          <a:schemeClr val="accent6">
            <a:shade val="80000"/>
            <a:hueOff val="552078"/>
            <a:satOff val="-50929"/>
            <a:lumOff val="38261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n-lt"/>
            </a:rPr>
            <a:t>* Внимание. Изображение, представленное на рисунке может отличаться от фактического, но полностью соответствует заявленным характеристикам.</a:t>
          </a:r>
          <a:endParaRPr lang="ru-RU" sz="1600" kern="1200" dirty="0"/>
        </a:p>
      </dsp:txBody>
      <dsp:txXfrm>
        <a:off x="129076" y="2899453"/>
        <a:ext cx="4708662" cy="1290730"/>
      </dsp:txXfrm>
    </dsp:sp>
    <dsp:sp modelId="{D750549D-4A92-45A3-8AFB-54AD7DD2EA2A}">
      <dsp:nvSpPr>
        <dsp:cNvPr id="0" name=""/>
        <dsp:cNvSpPr/>
      </dsp:nvSpPr>
      <dsp:spPr>
        <a:xfrm>
          <a:off x="721090" y="4521606"/>
          <a:ext cx="1919909" cy="19393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B5AAD-044B-40AB-8EFB-5782F06C72FB}">
      <dsp:nvSpPr>
        <dsp:cNvPr id="0" name=""/>
        <dsp:cNvSpPr/>
      </dsp:nvSpPr>
      <dsp:spPr>
        <a:xfrm>
          <a:off x="281853" y="1501988"/>
          <a:ext cx="4288127" cy="763154"/>
        </a:xfrm>
        <a:prstGeom prst="snip2Diag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</a:rPr>
            <a:t>Максимально быстрое прохождение дистанции в 5 метров </a:t>
          </a:r>
          <a:endParaRPr lang="ru-RU" sz="2000" kern="1200" dirty="0"/>
        </a:p>
      </dsp:txBody>
      <dsp:txXfrm>
        <a:off x="345450" y="1565585"/>
        <a:ext cx="4160933" cy="635960"/>
      </dsp:txXfrm>
    </dsp:sp>
    <dsp:sp modelId="{235268C4-04BA-42BB-B1B0-293E39659F81}">
      <dsp:nvSpPr>
        <dsp:cNvPr id="0" name=""/>
        <dsp:cNvSpPr/>
      </dsp:nvSpPr>
      <dsp:spPr>
        <a:xfrm>
          <a:off x="1784317" y="320"/>
          <a:ext cx="1920057" cy="19394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FFD22-617F-406D-B17A-58D4DDA90840}">
      <dsp:nvSpPr>
        <dsp:cNvPr id="0" name=""/>
        <dsp:cNvSpPr/>
      </dsp:nvSpPr>
      <dsp:spPr>
        <a:xfrm>
          <a:off x="5474701" y="174288"/>
          <a:ext cx="4288127" cy="696573"/>
        </a:xfrm>
        <a:prstGeom prst="snip2DiagRect">
          <a:avLst/>
        </a:prstGeom>
        <a:solidFill>
          <a:schemeClr val="accent6">
            <a:shade val="80000"/>
            <a:hueOff val="276039"/>
            <a:satOff val="-25464"/>
            <a:lumOff val="1913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</a:rPr>
            <a:t>Физические качества: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скорость, сила, координация</a:t>
          </a:r>
        </a:p>
      </dsp:txBody>
      <dsp:txXfrm>
        <a:off x="5532750" y="232337"/>
        <a:ext cx="4172029" cy="580475"/>
      </dsp:txXfrm>
    </dsp:sp>
    <dsp:sp modelId="{08934CE5-A17E-45B7-89A4-884E4D7A8D82}">
      <dsp:nvSpPr>
        <dsp:cNvPr id="0" name=""/>
        <dsp:cNvSpPr/>
      </dsp:nvSpPr>
      <dsp:spPr>
        <a:xfrm>
          <a:off x="6321418" y="2262244"/>
          <a:ext cx="1920057" cy="19394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4FFEE-E9A4-45F2-AF9D-A83A05231152}">
      <dsp:nvSpPr>
        <dsp:cNvPr id="0" name=""/>
        <dsp:cNvSpPr/>
      </dsp:nvSpPr>
      <dsp:spPr>
        <a:xfrm>
          <a:off x="281853" y="2473334"/>
          <a:ext cx="4288127" cy="1137565"/>
        </a:xfrm>
        <a:prstGeom prst="snip2DiagRect">
          <a:avLst/>
        </a:prstGeom>
        <a:solidFill>
          <a:schemeClr val="accent6">
            <a:shade val="80000"/>
            <a:hueOff val="552078"/>
            <a:satOff val="-50929"/>
            <a:lumOff val="38261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n-lt"/>
            </a:rPr>
            <a:t>* Внимание. Изображение, представленное на рисунке может отличаться от фактического, но полностью соответствует заявленным характеристикам.</a:t>
          </a:r>
          <a:endParaRPr lang="ru-RU" sz="1600" kern="1200" dirty="0"/>
        </a:p>
      </dsp:txBody>
      <dsp:txXfrm>
        <a:off x="376652" y="2568133"/>
        <a:ext cx="4098529" cy="947967"/>
      </dsp:txXfrm>
    </dsp:sp>
    <dsp:sp modelId="{D750549D-4A92-45A3-8AFB-54AD7DD2EA2A}">
      <dsp:nvSpPr>
        <dsp:cNvPr id="0" name=""/>
        <dsp:cNvSpPr/>
      </dsp:nvSpPr>
      <dsp:spPr>
        <a:xfrm>
          <a:off x="1841285" y="4521705"/>
          <a:ext cx="1920057" cy="19394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B5AAD-044B-40AB-8EFB-5782F06C72FB}">
      <dsp:nvSpPr>
        <dsp:cNvPr id="0" name=""/>
        <dsp:cNvSpPr/>
      </dsp:nvSpPr>
      <dsp:spPr>
        <a:xfrm>
          <a:off x="544463" y="1358896"/>
          <a:ext cx="4891893" cy="853104"/>
        </a:xfrm>
        <a:prstGeom prst="snip2Diag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Несколько разновидностей прыжков для оценки вертикального прыжка и баланса</a:t>
          </a:r>
        </a:p>
      </dsp:txBody>
      <dsp:txXfrm>
        <a:off x="615556" y="1429989"/>
        <a:ext cx="4749707" cy="710918"/>
      </dsp:txXfrm>
    </dsp:sp>
    <dsp:sp modelId="{235268C4-04BA-42BB-B1B0-293E39659F81}">
      <dsp:nvSpPr>
        <dsp:cNvPr id="0" name=""/>
        <dsp:cNvSpPr/>
      </dsp:nvSpPr>
      <dsp:spPr>
        <a:xfrm>
          <a:off x="902590" y="687"/>
          <a:ext cx="1950021" cy="19697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FFD22-617F-406D-B17A-58D4DDA90840}">
      <dsp:nvSpPr>
        <dsp:cNvPr id="0" name=""/>
        <dsp:cNvSpPr/>
      </dsp:nvSpPr>
      <dsp:spPr>
        <a:xfrm>
          <a:off x="3431555" y="274793"/>
          <a:ext cx="3476982" cy="698777"/>
        </a:xfrm>
        <a:prstGeom prst="snip2DiagRect">
          <a:avLst/>
        </a:prstGeom>
        <a:solidFill>
          <a:schemeClr val="accent6">
            <a:shade val="80000"/>
            <a:hueOff val="276039"/>
            <a:satOff val="-25464"/>
            <a:lumOff val="1913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</a:rPr>
            <a:t>Физические качества: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сила, скорость, координация</a:t>
          </a:r>
        </a:p>
      </dsp:txBody>
      <dsp:txXfrm>
        <a:off x="3489788" y="333026"/>
        <a:ext cx="3360516" cy="582311"/>
      </dsp:txXfrm>
    </dsp:sp>
    <dsp:sp modelId="{08934CE5-A17E-45B7-89A4-884E4D7A8D82}">
      <dsp:nvSpPr>
        <dsp:cNvPr id="0" name=""/>
        <dsp:cNvSpPr/>
      </dsp:nvSpPr>
      <dsp:spPr>
        <a:xfrm>
          <a:off x="5425192" y="2297910"/>
          <a:ext cx="1950021" cy="19697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4FFEE-E9A4-45F2-AF9D-A83A05231152}">
      <dsp:nvSpPr>
        <dsp:cNvPr id="0" name=""/>
        <dsp:cNvSpPr/>
      </dsp:nvSpPr>
      <dsp:spPr>
        <a:xfrm>
          <a:off x="508251" y="2424849"/>
          <a:ext cx="4914801" cy="1115274"/>
        </a:xfrm>
        <a:prstGeom prst="snip2DiagRect">
          <a:avLst/>
        </a:prstGeom>
        <a:solidFill>
          <a:schemeClr val="accent6">
            <a:shade val="80000"/>
            <a:hueOff val="552078"/>
            <a:satOff val="-50929"/>
            <a:lumOff val="38261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n-lt"/>
            </a:rPr>
            <a:t>* Внимание. Изображение, представленное на рисунке может отличаться от фактического, но полностью соответствует заявленным характеристикам.</a:t>
          </a:r>
          <a:endParaRPr lang="ru-RU" sz="1600" kern="1200" dirty="0"/>
        </a:p>
      </dsp:txBody>
      <dsp:txXfrm>
        <a:off x="601192" y="2517790"/>
        <a:ext cx="4728919" cy="929392"/>
      </dsp:txXfrm>
    </dsp:sp>
    <dsp:sp modelId="{D750549D-4A92-45A3-8AFB-54AD7DD2EA2A}">
      <dsp:nvSpPr>
        <dsp:cNvPr id="0" name=""/>
        <dsp:cNvSpPr/>
      </dsp:nvSpPr>
      <dsp:spPr>
        <a:xfrm>
          <a:off x="954720" y="4592632"/>
          <a:ext cx="1950021" cy="19697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B5AAD-044B-40AB-8EFB-5782F06C72FB}">
      <dsp:nvSpPr>
        <dsp:cNvPr id="0" name=""/>
        <dsp:cNvSpPr/>
      </dsp:nvSpPr>
      <dsp:spPr>
        <a:xfrm>
          <a:off x="15" y="1659064"/>
          <a:ext cx="5480678" cy="1092466"/>
        </a:xfrm>
        <a:prstGeom prst="snip2Diag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Простая, сложная и конкурентная зрительно-моторная координация позволяют оценить скорость реакции в различных условиях </a:t>
          </a:r>
        </a:p>
      </dsp:txBody>
      <dsp:txXfrm>
        <a:off x="91056" y="1750105"/>
        <a:ext cx="5298596" cy="910384"/>
      </dsp:txXfrm>
    </dsp:sp>
    <dsp:sp modelId="{235268C4-04BA-42BB-B1B0-293E39659F81}">
      <dsp:nvSpPr>
        <dsp:cNvPr id="0" name=""/>
        <dsp:cNvSpPr/>
      </dsp:nvSpPr>
      <dsp:spPr>
        <a:xfrm>
          <a:off x="1358233" y="0"/>
          <a:ext cx="1967619" cy="19874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FFD22-617F-406D-B17A-58D4DDA90840}">
      <dsp:nvSpPr>
        <dsp:cNvPr id="0" name=""/>
        <dsp:cNvSpPr/>
      </dsp:nvSpPr>
      <dsp:spPr>
        <a:xfrm>
          <a:off x="5432873" y="135848"/>
          <a:ext cx="4243932" cy="1207860"/>
        </a:xfrm>
        <a:prstGeom prst="snip2DiagRect">
          <a:avLst/>
        </a:prstGeom>
        <a:solidFill>
          <a:schemeClr val="accent6">
            <a:shade val="80000"/>
            <a:hueOff val="276039"/>
            <a:satOff val="-25464"/>
            <a:lumOff val="1913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n-lt"/>
            </a:rPr>
            <a:t>Физические качества </a:t>
          </a:r>
          <a:br>
            <a:rPr lang="ru-RU" sz="1800" kern="1200" dirty="0">
              <a:latin typeface="+mn-lt"/>
            </a:rPr>
          </a:br>
          <a:r>
            <a:rPr lang="ru-RU" sz="1800" kern="1200" dirty="0">
              <a:latin typeface="+mn-lt"/>
            </a:rPr>
            <a:t>и параметры нервной системы: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скорость, выносливость, координация, сила и подвижность нервной системы</a:t>
          </a:r>
        </a:p>
      </dsp:txBody>
      <dsp:txXfrm>
        <a:off x="5533530" y="236505"/>
        <a:ext cx="4042618" cy="1006546"/>
      </dsp:txXfrm>
    </dsp:sp>
    <dsp:sp modelId="{08934CE5-A17E-45B7-89A4-884E4D7A8D82}">
      <dsp:nvSpPr>
        <dsp:cNvPr id="0" name=""/>
        <dsp:cNvSpPr/>
      </dsp:nvSpPr>
      <dsp:spPr>
        <a:xfrm>
          <a:off x="6241702" y="2316100"/>
          <a:ext cx="1967619" cy="19874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4FFEE-E9A4-45F2-AF9D-A83A05231152}">
      <dsp:nvSpPr>
        <dsp:cNvPr id="0" name=""/>
        <dsp:cNvSpPr/>
      </dsp:nvSpPr>
      <dsp:spPr>
        <a:xfrm>
          <a:off x="4" y="3009109"/>
          <a:ext cx="4910950" cy="1168507"/>
        </a:xfrm>
        <a:prstGeom prst="snip2DiagRect">
          <a:avLst/>
        </a:prstGeom>
        <a:solidFill>
          <a:schemeClr val="accent6">
            <a:shade val="80000"/>
            <a:hueOff val="552078"/>
            <a:satOff val="-50929"/>
            <a:lumOff val="38261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n-lt"/>
            </a:rPr>
            <a:t>* Внимание. Изображение, представленное на рисунке может отличаться от фактического, но полностью соответствует заявленным характеристикам.</a:t>
          </a:r>
          <a:endParaRPr lang="ru-RU" sz="1600" kern="1200" dirty="0"/>
        </a:p>
      </dsp:txBody>
      <dsp:txXfrm>
        <a:off x="97382" y="3106487"/>
        <a:ext cx="4716194" cy="973751"/>
      </dsp:txXfrm>
    </dsp:sp>
    <dsp:sp modelId="{D750549D-4A92-45A3-8AFB-54AD7DD2EA2A}">
      <dsp:nvSpPr>
        <dsp:cNvPr id="0" name=""/>
        <dsp:cNvSpPr/>
      </dsp:nvSpPr>
      <dsp:spPr>
        <a:xfrm>
          <a:off x="1559044" y="4631531"/>
          <a:ext cx="1967619" cy="19874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B5AAD-044B-40AB-8EFB-5782F06C72FB}">
      <dsp:nvSpPr>
        <dsp:cNvPr id="0" name=""/>
        <dsp:cNvSpPr/>
      </dsp:nvSpPr>
      <dsp:spPr>
        <a:xfrm>
          <a:off x="18" y="1649778"/>
          <a:ext cx="5574519" cy="1569754"/>
        </a:xfrm>
        <a:prstGeom prst="snip2Diag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Простая конкурентная зрительно-моторная координация при работе в ограниченном вокруг спортсмена пространстве позволяет оценить скорость реакции в приближенных к соревновательной деятельности условиях</a:t>
          </a:r>
        </a:p>
      </dsp:txBody>
      <dsp:txXfrm>
        <a:off x="130833" y="1780593"/>
        <a:ext cx="5312889" cy="1308124"/>
      </dsp:txXfrm>
    </dsp:sp>
    <dsp:sp modelId="{235268C4-04BA-42BB-B1B0-293E39659F81}">
      <dsp:nvSpPr>
        <dsp:cNvPr id="0" name=""/>
        <dsp:cNvSpPr/>
      </dsp:nvSpPr>
      <dsp:spPr>
        <a:xfrm>
          <a:off x="1461542" y="0"/>
          <a:ext cx="1852537" cy="18712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FFD22-617F-406D-B17A-58D4DDA90840}">
      <dsp:nvSpPr>
        <dsp:cNvPr id="0" name=""/>
        <dsp:cNvSpPr/>
      </dsp:nvSpPr>
      <dsp:spPr>
        <a:xfrm>
          <a:off x="5070404" y="0"/>
          <a:ext cx="4233651" cy="1464309"/>
        </a:xfrm>
        <a:prstGeom prst="snip2DiagRect">
          <a:avLst/>
        </a:prstGeom>
        <a:solidFill>
          <a:schemeClr val="accent6">
            <a:shade val="80000"/>
            <a:hueOff val="276039"/>
            <a:satOff val="-25464"/>
            <a:lumOff val="1913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n-lt"/>
            </a:rPr>
            <a:t>Физические качества </a:t>
          </a:r>
          <a:br>
            <a:rPr lang="ru-RU" sz="1800" kern="1200" dirty="0">
              <a:latin typeface="+mn-lt"/>
            </a:rPr>
          </a:br>
          <a:r>
            <a:rPr lang="ru-RU" sz="1800" kern="1200" dirty="0">
              <a:latin typeface="+mn-lt"/>
            </a:rPr>
            <a:t>и параметры нервной системы: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скорость, выносливость, ловкость, координация, сила и подвижность нервной системы</a:t>
          </a:r>
        </a:p>
      </dsp:txBody>
      <dsp:txXfrm>
        <a:off x="5192432" y="122028"/>
        <a:ext cx="3989595" cy="1220253"/>
      </dsp:txXfrm>
    </dsp:sp>
    <dsp:sp modelId="{08934CE5-A17E-45B7-89A4-884E4D7A8D82}">
      <dsp:nvSpPr>
        <dsp:cNvPr id="0" name=""/>
        <dsp:cNvSpPr/>
      </dsp:nvSpPr>
      <dsp:spPr>
        <a:xfrm>
          <a:off x="6222470" y="2181250"/>
          <a:ext cx="1852537" cy="18712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4FFEE-E9A4-45F2-AF9D-A83A05231152}">
      <dsp:nvSpPr>
        <dsp:cNvPr id="0" name=""/>
        <dsp:cNvSpPr/>
      </dsp:nvSpPr>
      <dsp:spPr>
        <a:xfrm>
          <a:off x="7" y="3428139"/>
          <a:ext cx="4623718" cy="1494530"/>
        </a:xfrm>
        <a:prstGeom prst="snip2DiagRect">
          <a:avLst/>
        </a:prstGeom>
        <a:solidFill>
          <a:schemeClr val="accent6">
            <a:shade val="80000"/>
            <a:hueOff val="552078"/>
            <a:satOff val="-50929"/>
            <a:lumOff val="38261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n-lt"/>
            </a:rPr>
            <a:t>* Внимание. Изображение, представленное на рисунке может отличаться от фактического, но полностью соответствует заявленным характеристикам.</a:t>
          </a:r>
          <a:endParaRPr lang="ru-RU" sz="1600" kern="1200" dirty="0"/>
        </a:p>
      </dsp:txBody>
      <dsp:txXfrm>
        <a:off x="124554" y="3552686"/>
        <a:ext cx="4374624" cy="1245436"/>
      </dsp:txXfrm>
    </dsp:sp>
    <dsp:sp modelId="{D750549D-4A92-45A3-8AFB-54AD7DD2EA2A}">
      <dsp:nvSpPr>
        <dsp:cNvPr id="0" name=""/>
        <dsp:cNvSpPr/>
      </dsp:nvSpPr>
      <dsp:spPr>
        <a:xfrm>
          <a:off x="1754207" y="4361257"/>
          <a:ext cx="1852537" cy="18712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A3E37-9B5F-4D2E-8F4F-0AA8937E655A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B0AB1-AED2-4FB5-BF9F-C18AA2011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20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B0AB1-AED2-4FB5-BF9F-C18AA2011E0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49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B0AB1-AED2-4FB5-BF9F-C18AA2011E0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73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B0AB1-AED2-4FB5-BF9F-C18AA2011E0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44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B0AB1-AED2-4FB5-BF9F-C18AA2011E0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2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AE83-9695-8C4A-B05F-AD7344F10D97}" type="datetimeFigureOut">
              <a:rPr lang="uk-UA" smtClean="0"/>
              <a:t>31.03.2025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74E4-E9F2-7C47-B983-809B52A9B7F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628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AE83-9695-8C4A-B05F-AD7344F10D97}" type="datetimeFigureOut">
              <a:rPr lang="uk-UA" smtClean="0"/>
              <a:t>31.03.2025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74E4-E9F2-7C47-B983-809B52A9B7F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201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AE83-9695-8C4A-B05F-AD7344F10D97}" type="datetimeFigureOut">
              <a:rPr lang="uk-UA" smtClean="0"/>
              <a:t>31.03.2025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74E4-E9F2-7C47-B983-809B52A9B7F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492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AE83-9695-8C4A-B05F-AD7344F10D97}" type="datetimeFigureOut">
              <a:rPr lang="uk-UA" smtClean="0"/>
              <a:t>31.03.2025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74E4-E9F2-7C47-B983-809B52A9B7F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313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AE83-9695-8C4A-B05F-AD7344F10D97}" type="datetimeFigureOut">
              <a:rPr lang="uk-UA" smtClean="0"/>
              <a:t>31.03.2025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74E4-E9F2-7C47-B983-809B52A9B7F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775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AE83-9695-8C4A-B05F-AD7344F10D97}" type="datetimeFigureOut">
              <a:rPr lang="uk-UA" smtClean="0"/>
              <a:t>31.03.2025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74E4-E9F2-7C47-B983-809B52A9B7F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2041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AE83-9695-8C4A-B05F-AD7344F10D97}" type="datetimeFigureOut">
              <a:rPr lang="uk-UA" smtClean="0"/>
              <a:t>31.03.2025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74E4-E9F2-7C47-B983-809B52A9B7F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482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AE83-9695-8C4A-B05F-AD7344F10D97}" type="datetimeFigureOut">
              <a:rPr lang="uk-UA" smtClean="0"/>
              <a:t>31.03.2025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74E4-E9F2-7C47-B983-809B52A9B7F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8643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AE83-9695-8C4A-B05F-AD7344F10D97}" type="datetimeFigureOut">
              <a:rPr lang="uk-UA" smtClean="0"/>
              <a:t>31.03.2025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74E4-E9F2-7C47-B983-809B52A9B7F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6746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AE83-9695-8C4A-B05F-AD7344F10D97}" type="datetimeFigureOut">
              <a:rPr lang="uk-UA" smtClean="0"/>
              <a:t>31.03.2025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74E4-E9F2-7C47-B983-809B52A9B7F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662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AE83-9695-8C4A-B05F-AD7344F10D97}" type="datetimeFigureOut">
              <a:rPr lang="uk-UA" smtClean="0"/>
              <a:t>31.03.2025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74E4-E9F2-7C47-B983-809B52A9B7F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00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DAE83-9695-8C4A-B05F-AD7344F10D97}" type="datetimeFigureOut">
              <a:rPr lang="uk-UA" smtClean="0"/>
              <a:t>31.03.2025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874E4-E9F2-7C47-B983-809B52A9B7F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8754C0C-DE1F-DC4C-B291-0D1E4E7A8ABA}"/>
              </a:ext>
            </a:extLst>
          </p:cNvPr>
          <p:cNvSpPr/>
          <p:nvPr userDrawn="1"/>
        </p:nvSpPr>
        <p:spPr>
          <a:xfrm>
            <a:off x="-1" y="844952"/>
            <a:ext cx="12191999" cy="801286"/>
          </a:xfrm>
          <a:prstGeom prst="rect">
            <a:avLst/>
          </a:prstGeom>
          <a:gradFill>
            <a:gsLst>
              <a:gs pos="0">
                <a:srgbClr val="E3E3E3">
                  <a:alpha val="0"/>
                </a:srgbClr>
              </a:gs>
              <a:gs pos="100000">
                <a:srgbClr val="E3E3E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684D996-DA3E-D442-BCA3-DFC202D3BC28}"/>
              </a:ext>
            </a:extLst>
          </p:cNvPr>
          <p:cNvSpPr/>
          <p:nvPr userDrawn="1"/>
        </p:nvSpPr>
        <p:spPr>
          <a:xfrm>
            <a:off x="-1" y="1646238"/>
            <a:ext cx="12192001" cy="5211762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F866A961-27A6-2A47-A122-1F78B9032CC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flipH="1" flipV="1">
            <a:off x="0" y="3697"/>
            <a:ext cx="12192000" cy="166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1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5.xml"/><Relationship Id="rId11" Type="http://schemas.microsoft.com/office/2007/relationships/hdphoto" Target="../media/hdphoto5.wdp"/><Relationship Id="rId5" Type="http://schemas.openxmlformats.org/officeDocument/2006/relationships/diagramData" Target="../diagrams/data5.xml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2.xml"/><Relationship Id="rId11" Type="http://schemas.microsoft.com/office/2007/relationships/hdphoto" Target="../media/hdphoto2.wdp"/><Relationship Id="rId5" Type="http://schemas.openxmlformats.org/officeDocument/2006/relationships/diagramData" Target="../diagrams/data2.xml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4.jp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11" Type="http://schemas.microsoft.com/office/2007/relationships/diagramDrawing" Target="../diagrams/drawing3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4.xml"/><Relationship Id="rId11" Type="http://schemas.microsoft.com/office/2007/relationships/hdphoto" Target="../media/hdphoto4.wdp"/><Relationship Id="rId5" Type="http://schemas.openxmlformats.org/officeDocument/2006/relationships/diagramData" Target="../diagrams/data4.xml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063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EEDF2FA-B8F5-3046-81A3-F133E477B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4058" y="4106741"/>
            <a:ext cx="5651869" cy="1655762"/>
          </a:xfrm>
        </p:spPr>
        <p:txBody>
          <a:bodyPr>
            <a:normAutofit/>
          </a:bodyPr>
          <a:lstStyle/>
          <a:p>
            <a:pPr algn="l"/>
            <a:r>
              <a:rPr lang="ru-RU" sz="1700" dirty="0">
                <a:solidFill>
                  <a:schemeClr val="bg1"/>
                </a:solidFill>
                <a:latin typeface="Bahnschrift SemiLight" panose="020B0502040204020203" pitchFamily="34" charset="0"/>
                <a:ea typeface="Yu Gothic UI Light" panose="020B0300000000000000" pitchFamily="34" charset="-128"/>
              </a:rPr>
              <a:t>Студия функционального тестирования спортсменов</a:t>
            </a:r>
            <a:endParaRPr lang="uk-UA" sz="1700" dirty="0">
              <a:solidFill>
                <a:schemeClr val="bg1"/>
              </a:solidFill>
              <a:latin typeface="Bahnschrift SemiLight" panose="020B0502040204020203" pitchFamily="34" charset="0"/>
              <a:ea typeface="Yu Gothic UI Light" panose="020B0300000000000000" pitchFamily="34" charset="-128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7"/>
          <a:stretch/>
        </p:blipFill>
        <p:spPr>
          <a:xfrm>
            <a:off x="3246072" y="2696258"/>
            <a:ext cx="5699855" cy="17181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92"/>
          <a:stretch/>
        </p:blipFill>
        <p:spPr>
          <a:xfrm>
            <a:off x="1162085" y="2696258"/>
            <a:ext cx="1733515" cy="171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58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4" t="25744" r="6744" b="31014"/>
          <a:stretch/>
        </p:blipFill>
        <p:spPr>
          <a:xfrm>
            <a:off x="-19051" y="-101600"/>
            <a:ext cx="12211051" cy="6877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04"/>
          <a:stretch/>
        </p:blipFill>
        <p:spPr>
          <a:xfrm>
            <a:off x="10997704" y="222250"/>
            <a:ext cx="1039819" cy="103505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39896462"/>
              </p:ext>
            </p:extLst>
          </p:nvPr>
        </p:nvGraphicFramePr>
        <p:xfrm>
          <a:off x="207868" y="230189"/>
          <a:ext cx="9926732" cy="623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7867" y="360816"/>
            <a:ext cx="49356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Оценка пространственной координации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3059" y1="10471" x2="23059" y2="10471"/>
                        <a14:foregroundMark x1="6824" y1="33647" x2="8471" y2="37059"/>
                        <a14:foregroundMark x1="6235" y1="56235" x2="8471" y2="59647"/>
                        <a14:foregroundMark x1="90118" y1="56824" x2="92588" y2="59647"/>
                        <a14:foregroundMark x1="90353" y1="33882" x2="92941" y2="37059"/>
                        <a14:foregroundMark x1="65412" y1="7529" x2="67176" y2="10118"/>
                        <a14:backgroundMark x1="63294" y1="81412" x2="63294" y2="81412"/>
                        <a14:backgroundMark x1="37882" y1="57412" x2="37882" y2="57412"/>
                        <a14:backgroundMark x1="38000" y1="57059" x2="38000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87" y="1879969"/>
            <a:ext cx="5051236" cy="505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62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4" t="25744" r="6744" b="31014"/>
          <a:stretch/>
        </p:blipFill>
        <p:spPr>
          <a:xfrm>
            <a:off x="-19051" y="0"/>
            <a:ext cx="12211051" cy="6877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04"/>
          <a:stretch/>
        </p:blipFill>
        <p:spPr>
          <a:xfrm>
            <a:off x="10997704" y="5644600"/>
            <a:ext cx="1039819" cy="10350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 txBox="1">
            <a:spLocks/>
          </p:cNvSpPr>
          <p:nvPr/>
        </p:nvSpPr>
        <p:spPr>
          <a:xfrm>
            <a:off x="192584" y="238703"/>
            <a:ext cx="10515600" cy="600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+mn-lt"/>
              </a:rPr>
              <a:t>Результаты</a:t>
            </a:r>
            <a:endParaRPr lang="en-UA" sz="3200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584" y="994618"/>
            <a:ext cx="63348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Полученные результаты отражают развитость каждого компонента, помогая выявить точки роста каждого конкретного спортсмена. </a:t>
            </a:r>
          </a:p>
          <a:p>
            <a:endParaRPr lang="ru-RU" sz="2400" dirty="0"/>
          </a:p>
          <a:p>
            <a:r>
              <a:rPr lang="ru-RU" sz="2400" dirty="0"/>
              <a:t>Для наилучшего спортивного результата предоставляются индивидуальные рекомендации функционального развития всех физических качеств с учетом сенситивных периодов, что в свою очередь позволяет максимально раскрыть собственный потенциал.</a:t>
            </a:r>
          </a:p>
        </p:txBody>
      </p:sp>
    </p:spTree>
    <p:extLst>
      <p:ext uri="{BB962C8B-B14F-4D97-AF65-F5344CB8AC3E}">
        <p14:creationId xmlns:p14="http://schemas.microsoft.com/office/powerpoint/2010/main" val="4019776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063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EEDF2FA-B8F5-3046-81A3-F133E477B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4058" y="4106741"/>
            <a:ext cx="5651869" cy="1655762"/>
          </a:xfrm>
        </p:spPr>
        <p:txBody>
          <a:bodyPr>
            <a:normAutofit/>
          </a:bodyPr>
          <a:lstStyle/>
          <a:p>
            <a:pPr algn="l"/>
            <a:r>
              <a:rPr lang="ru-RU" sz="1700" dirty="0">
                <a:solidFill>
                  <a:schemeClr val="bg1"/>
                </a:solidFill>
                <a:latin typeface="Bahnschrift SemiLight" panose="020B0502040204020203" pitchFamily="34" charset="0"/>
                <a:ea typeface="Yu Gothic UI Light" panose="020B0300000000000000" pitchFamily="34" charset="-128"/>
              </a:rPr>
              <a:t>Студия функционального тестирования спортсменов</a:t>
            </a:r>
            <a:endParaRPr lang="uk-UA" sz="1700" dirty="0">
              <a:solidFill>
                <a:schemeClr val="bg1"/>
              </a:solidFill>
              <a:latin typeface="Bahnschrift SemiLight" panose="020B0502040204020203" pitchFamily="34" charset="0"/>
              <a:ea typeface="Yu Gothic UI Light" panose="020B0300000000000000" pitchFamily="34" charset="-128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7"/>
          <a:stretch/>
        </p:blipFill>
        <p:spPr>
          <a:xfrm>
            <a:off x="3246072" y="2696258"/>
            <a:ext cx="5699855" cy="17181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92"/>
          <a:stretch/>
        </p:blipFill>
        <p:spPr>
          <a:xfrm>
            <a:off x="1162085" y="2696258"/>
            <a:ext cx="1733515" cy="1718116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0EEDF2FA-B8F5-3046-81A3-F133E477B4B5}"/>
              </a:ext>
            </a:extLst>
          </p:cNvPr>
          <p:cNvSpPr txBox="1">
            <a:spLocks/>
          </p:cNvSpPr>
          <p:nvPr/>
        </p:nvSpPr>
        <p:spPr>
          <a:xfrm>
            <a:off x="1162085" y="5104997"/>
            <a:ext cx="6982264" cy="266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dirty="0">
                <a:solidFill>
                  <a:schemeClr val="bg1"/>
                </a:solidFill>
                <a:latin typeface="Bahnschrift SemiLight" panose="020B0502040204020203" pitchFamily="34" charset="0"/>
                <a:ea typeface="Yu Gothic UI Light" panose="020B0300000000000000" pitchFamily="34" charset="-128"/>
              </a:rPr>
              <a:t>Контакты: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  <a:latin typeface="Bahnschrift SemiLight" panose="020B0502040204020203" pitchFamily="34" charset="0"/>
                <a:ea typeface="Yu Gothic UI Light" panose="020B0300000000000000" pitchFamily="34" charset="-128"/>
              </a:rPr>
              <a:t>ramico@internet.ru</a:t>
            </a:r>
            <a:endParaRPr lang="uk-UA" sz="3200" dirty="0">
              <a:solidFill>
                <a:schemeClr val="bg1"/>
              </a:solidFill>
              <a:latin typeface="Bahnschrift SemiLight" panose="020B0502040204020203" pitchFamily="34" charset="0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8804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7" b="8604"/>
          <a:stretch/>
        </p:blipFill>
        <p:spPr>
          <a:xfrm>
            <a:off x="0" y="0"/>
            <a:ext cx="12230100" cy="6915150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81502359"/>
              </p:ext>
            </p:extLst>
          </p:nvPr>
        </p:nvGraphicFramePr>
        <p:xfrm>
          <a:off x="959000" y="1201503"/>
          <a:ext cx="6642682" cy="436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6318" y="259640"/>
            <a:ext cx="3915233" cy="60007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+mn-lt"/>
              </a:rPr>
              <a:t>Физические качества</a:t>
            </a:r>
            <a:endParaRPr lang="en-UA" sz="3200" dirty="0">
              <a:latin typeface="+mn-lt"/>
            </a:endParaRPr>
          </a:p>
        </p:txBody>
      </p:sp>
      <p:sp>
        <p:nvSpPr>
          <p:cNvPr id="46" name="TextBox 50">
            <a:extLst>
              <a:ext uri="{FF2B5EF4-FFF2-40B4-BE49-F238E27FC236}">
                <a16:creationId xmlns:a16="http://schemas.microsoft.com/office/drawing/2014/main" id="{21FF1077-D325-3143-9932-3FC53AE9DC34}"/>
              </a:ext>
            </a:extLst>
          </p:cNvPr>
          <p:cNvSpPr txBox="1">
            <a:spLocks/>
          </p:cNvSpPr>
          <p:nvPr/>
        </p:nvSpPr>
        <p:spPr>
          <a:xfrm>
            <a:off x="822110" y="3889345"/>
            <a:ext cx="1823020" cy="1340606"/>
          </a:xfrm>
          <a:prstGeom prst="rect">
            <a:avLst/>
          </a:prstGeom>
        </p:spPr>
        <p:txBody>
          <a:bodyPr vert="horz" wrap="square" lIns="0" tIns="0" rIns="0" bIns="0" anchor="t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ru-RU" sz="1400" dirty="0"/>
              <a:t>Способность преодолевать сопротивление или действовать на объект</a:t>
            </a:r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9951" y="3685521"/>
            <a:ext cx="1121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СИЛА</a:t>
            </a:r>
            <a:endParaRPr lang="ru-RU" b="1" dirty="0"/>
          </a:p>
        </p:txBody>
      </p:sp>
      <p:sp>
        <p:nvSpPr>
          <p:cNvPr id="77" name="TextBox 50">
            <a:extLst>
              <a:ext uri="{FF2B5EF4-FFF2-40B4-BE49-F238E27FC236}">
                <a16:creationId xmlns:a16="http://schemas.microsoft.com/office/drawing/2014/main" id="{21FF1077-D325-3143-9932-3FC53AE9DC34}"/>
              </a:ext>
            </a:extLst>
          </p:cNvPr>
          <p:cNvSpPr txBox="1">
            <a:spLocks/>
          </p:cNvSpPr>
          <p:nvPr/>
        </p:nvSpPr>
        <p:spPr>
          <a:xfrm>
            <a:off x="820074" y="1061264"/>
            <a:ext cx="1766195" cy="1340606"/>
          </a:xfrm>
          <a:prstGeom prst="rect">
            <a:avLst/>
          </a:prstGeom>
        </p:spPr>
        <p:txBody>
          <a:bodyPr vert="horz" wrap="square" lIns="0" tIns="0" rIns="0" bIns="0" anchor="t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ru-RU" sz="1400" dirty="0"/>
              <a:t>Способность быстро выполнять движения или перемещаться</a:t>
            </a:r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86" name="TextBox 50">
            <a:extLst>
              <a:ext uri="{FF2B5EF4-FFF2-40B4-BE49-F238E27FC236}">
                <a16:creationId xmlns:a16="http://schemas.microsoft.com/office/drawing/2014/main" id="{21FF1077-D325-3143-9932-3FC53AE9DC34}"/>
              </a:ext>
            </a:extLst>
          </p:cNvPr>
          <p:cNvSpPr txBox="1">
            <a:spLocks/>
          </p:cNvSpPr>
          <p:nvPr/>
        </p:nvSpPr>
        <p:spPr>
          <a:xfrm>
            <a:off x="3113192" y="5497337"/>
            <a:ext cx="2334297" cy="1340606"/>
          </a:xfrm>
          <a:prstGeom prst="rect">
            <a:avLst/>
          </a:prstGeom>
        </p:spPr>
        <p:txBody>
          <a:bodyPr vert="horz" wrap="square" lIns="0" tIns="0" rIns="0" bIns="0" anchor="t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400" dirty="0"/>
              <a:t>Способность выполнять физическую работу в течение длительного времени</a:t>
            </a:r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95" name="TextBox 50">
            <a:extLst>
              <a:ext uri="{FF2B5EF4-FFF2-40B4-BE49-F238E27FC236}">
                <a16:creationId xmlns:a16="http://schemas.microsoft.com/office/drawing/2014/main" id="{21FF1077-D325-3143-9932-3FC53AE9DC34}"/>
              </a:ext>
            </a:extLst>
          </p:cNvPr>
          <p:cNvSpPr txBox="1">
            <a:spLocks/>
          </p:cNvSpPr>
          <p:nvPr/>
        </p:nvSpPr>
        <p:spPr>
          <a:xfrm>
            <a:off x="5632026" y="1041792"/>
            <a:ext cx="1869249" cy="1340606"/>
          </a:xfrm>
          <a:prstGeom prst="rect">
            <a:avLst/>
          </a:prstGeom>
        </p:spPr>
        <p:txBody>
          <a:bodyPr vert="horz" wrap="square" lIns="0" tIns="0" rIns="0" bIns="0" anchor="t" anchorCtr="1">
            <a:noAutofit/>
          </a:bodyPr>
          <a:lstStyle/>
          <a:p>
            <a:pPr algn="r">
              <a:lnSpc>
                <a:spcPct val="120000"/>
              </a:lnSpc>
            </a:pPr>
            <a:r>
              <a:rPr lang="ru-RU" sz="1400" dirty="0"/>
              <a:t>Способность суставов и мышц выполнять движения с максимальной амплитудой</a:t>
            </a:r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104" name="TextBox 50">
            <a:extLst>
              <a:ext uri="{FF2B5EF4-FFF2-40B4-BE49-F238E27FC236}">
                <a16:creationId xmlns:a16="http://schemas.microsoft.com/office/drawing/2014/main" id="{21FF1077-D325-3143-9932-3FC53AE9DC34}"/>
              </a:ext>
            </a:extLst>
          </p:cNvPr>
          <p:cNvSpPr txBox="1">
            <a:spLocks/>
          </p:cNvSpPr>
          <p:nvPr/>
        </p:nvSpPr>
        <p:spPr>
          <a:xfrm>
            <a:off x="5878190" y="3889051"/>
            <a:ext cx="1723492" cy="1340606"/>
          </a:xfrm>
          <a:prstGeom prst="rect">
            <a:avLst/>
          </a:prstGeom>
        </p:spPr>
        <p:txBody>
          <a:bodyPr vert="horz" wrap="square" lIns="0" tIns="0" rIns="0" bIns="0" anchor="t" anchorCtr="1">
            <a:noAutofit/>
          </a:bodyPr>
          <a:lstStyle/>
          <a:p>
            <a:pPr algn="r">
              <a:lnSpc>
                <a:spcPct val="120000"/>
              </a:lnSpc>
            </a:pPr>
            <a:r>
              <a:rPr lang="ru-RU" sz="1400" dirty="0"/>
              <a:t>Способность согласовывать движения разных частей тела</a:t>
            </a:r>
            <a:endParaRPr lang="zh-CN" altLang="en-US" sz="1000" dirty="0">
              <a:cs typeface="+mn-ea"/>
              <a:sym typeface="+mn-lt"/>
            </a:endParaRP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04"/>
          <a:stretch/>
        </p:blipFill>
        <p:spPr>
          <a:xfrm>
            <a:off x="10997704" y="5644600"/>
            <a:ext cx="1039819" cy="1035050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3072952" y="1970370"/>
            <a:ext cx="1121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СКОРОСТЬ</a:t>
            </a:r>
            <a:endParaRPr lang="ru-RU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3467032" y="4683977"/>
            <a:ext cx="1733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ВЫНОСЛИВОСТЬ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491072" y="3685521"/>
            <a:ext cx="1625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КООРДИНАЦИЯ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413702" y="1960433"/>
            <a:ext cx="1352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ГИБКОСТЬ</a:t>
            </a:r>
            <a:endParaRPr lang="ru-RU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22110" y="3978946"/>
            <a:ext cx="0" cy="937672"/>
          </a:xfrm>
          <a:prstGeom prst="line">
            <a:avLst/>
          </a:prstGeom>
          <a:ln>
            <a:solidFill>
              <a:srgbClr val="A1C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501275" y="4008247"/>
            <a:ext cx="0" cy="845007"/>
          </a:xfrm>
          <a:prstGeom prst="line">
            <a:avLst/>
          </a:prstGeom>
          <a:ln>
            <a:solidFill>
              <a:srgbClr val="629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031154" y="5561810"/>
            <a:ext cx="0" cy="686335"/>
          </a:xfrm>
          <a:prstGeom prst="line">
            <a:avLst/>
          </a:prstGeom>
          <a:ln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501275" y="1125363"/>
            <a:ext cx="0" cy="1173624"/>
          </a:xfrm>
          <a:prstGeom prst="line">
            <a:avLst/>
          </a:prstGeom>
          <a:ln>
            <a:solidFill>
              <a:srgbClr val="538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16376" y="1125363"/>
            <a:ext cx="5734" cy="606204"/>
          </a:xfrm>
          <a:prstGeom prst="line">
            <a:avLst/>
          </a:prstGeom>
          <a:ln>
            <a:solidFill>
              <a:srgbClr val="C3D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02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7" b="8604"/>
          <a:stretch/>
        </p:blipFill>
        <p:spPr>
          <a:xfrm>
            <a:off x="0" y="0"/>
            <a:ext cx="12230100" cy="69151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04"/>
          <a:stretch/>
        </p:blipFill>
        <p:spPr>
          <a:xfrm>
            <a:off x="10997704" y="5644600"/>
            <a:ext cx="1039819" cy="1035050"/>
          </a:xfrm>
          <a:prstGeom prst="rect">
            <a:avLst/>
          </a:prstGeom>
        </p:spPr>
      </p:pic>
      <p:sp>
        <p:nvSpPr>
          <p:cNvPr id="86" name="TextBox 126">
            <a:extLst>
              <a:ext uri="{FF2B5EF4-FFF2-40B4-BE49-F238E27FC236}">
                <a16:creationId xmlns:a16="http://schemas.microsoft.com/office/drawing/2014/main" id="{1320BDF5-FDCB-C94F-B0FA-00D839A4AFEF}"/>
              </a:ext>
            </a:extLst>
          </p:cNvPr>
          <p:cNvSpPr txBox="1"/>
          <p:nvPr/>
        </p:nvSpPr>
        <p:spPr>
          <a:xfrm>
            <a:off x="791728" y="1132639"/>
            <a:ext cx="6583191" cy="692497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ru-RU" sz="1400" b="1" dirty="0">
                <a:solidFill>
                  <a:srgbClr val="4ED346"/>
                </a:solidFill>
              </a:rPr>
              <a:t>Сила</a:t>
            </a:r>
            <a:r>
              <a:rPr lang="ru-RU" sz="1400" dirty="0">
                <a:solidFill>
                  <a:schemeClr val="tx1"/>
                </a:solidFill>
              </a:rPr>
              <a:t> необходима для выполнения упражнений и движений, требующих мощи, таких как поднятие тяжестей или прыжки.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Сила может улучшать другие качества, например, сила и выносливость.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16" y="318623"/>
            <a:ext cx="10515600" cy="60007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+mn-lt"/>
              </a:rPr>
              <a:t>Взаимное влияние физических качества</a:t>
            </a:r>
            <a:endParaRPr lang="en-UA" sz="3200" dirty="0">
              <a:latin typeface="+mn-lt"/>
            </a:endParaRPr>
          </a:p>
        </p:txBody>
      </p:sp>
      <p:sp>
        <p:nvSpPr>
          <p:cNvPr id="57" name="TextBox 126">
            <a:extLst>
              <a:ext uri="{FF2B5EF4-FFF2-40B4-BE49-F238E27FC236}">
                <a16:creationId xmlns:a16="http://schemas.microsoft.com/office/drawing/2014/main" id="{1320BDF5-FDCB-C94F-B0FA-00D839A4AFEF}"/>
              </a:ext>
            </a:extLst>
          </p:cNvPr>
          <p:cNvSpPr txBox="1"/>
          <p:nvPr/>
        </p:nvSpPr>
        <p:spPr>
          <a:xfrm>
            <a:off x="2121816" y="2012458"/>
            <a:ext cx="6226783" cy="907941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ru-RU" sz="1400" b="1" dirty="0">
                <a:solidFill>
                  <a:srgbClr val="4ED346"/>
                </a:solidFill>
              </a:rPr>
              <a:t>Скорость</a:t>
            </a:r>
            <a:r>
              <a:rPr lang="ru-RU" sz="1400" dirty="0">
                <a:solidFill>
                  <a:schemeClr val="tx1"/>
                </a:solidFill>
              </a:rPr>
              <a:t> зависит от силы и координации. Сильные мышцы могут генерировать более мощные сокращения, что увеличивает скорость. Координация также важна для быстрого и точного выполнения движений.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8" name="TextBox 126">
            <a:extLst>
              <a:ext uri="{FF2B5EF4-FFF2-40B4-BE49-F238E27FC236}">
                <a16:creationId xmlns:a16="http://schemas.microsoft.com/office/drawing/2014/main" id="{1320BDF5-FDCB-C94F-B0FA-00D839A4AFEF}"/>
              </a:ext>
            </a:extLst>
          </p:cNvPr>
          <p:cNvSpPr txBox="1"/>
          <p:nvPr/>
        </p:nvSpPr>
        <p:spPr>
          <a:xfrm>
            <a:off x="2395854" y="3209537"/>
            <a:ext cx="5413539" cy="907941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ru-RU" sz="1400" b="1" dirty="0">
                <a:solidFill>
                  <a:srgbClr val="4ED346"/>
                </a:solidFill>
              </a:rPr>
              <a:t>Выносливость</a:t>
            </a:r>
            <a:r>
              <a:rPr lang="ru-RU" sz="1400" dirty="0">
                <a:solidFill>
                  <a:schemeClr val="tx1"/>
                </a:solidFill>
              </a:rPr>
              <a:t> позволяет выполнять физическую активность в течение длительного времени. Она тесно связана с силой, так как высокая выносливость позволяет мышцам работать более эффективно и долго.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9" name="TextBox 126">
            <a:extLst>
              <a:ext uri="{FF2B5EF4-FFF2-40B4-BE49-F238E27FC236}">
                <a16:creationId xmlns:a16="http://schemas.microsoft.com/office/drawing/2014/main" id="{1320BDF5-FDCB-C94F-B0FA-00D839A4AFEF}"/>
              </a:ext>
            </a:extLst>
          </p:cNvPr>
          <p:cNvSpPr txBox="1"/>
          <p:nvPr/>
        </p:nvSpPr>
        <p:spPr>
          <a:xfrm>
            <a:off x="2121816" y="4455919"/>
            <a:ext cx="6018726" cy="907941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ru-RU" sz="1400" b="1" dirty="0">
                <a:solidFill>
                  <a:srgbClr val="4ED346"/>
                </a:solidFill>
              </a:rPr>
              <a:t>Гибкость</a:t>
            </a:r>
            <a:r>
              <a:rPr lang="ru-RU" sz="1400" dirty="0">
                <a:solidFill>
                  <a:schemeClr val="tx1"/>
                </a:solidFill>
              </a:rPr>
              <a:t> влияет на диапазон движений суставов и может улучшить эффективность выполнения упражнений. Хорошая гибкость помогает предотвратить травмы и улучшает координацию, что может повысить скорость и силу.</a:t>
            </a:r>
          </a:p>
        </p:txBody>
      </p:sp>
      <p:sp>
        <p:nvSpPr>
          <p:cNvPr id="60" name="TextBox 126">
            <a:extLst>
              <a:ext uri="{FF2B5EF4-FFF2-40B4-BE49-F238E27FC236}">
                <a16:creationId xmlns:a16="http://schemas.microsoft.com/office/drawing/2014/main" id="{1320BDF5-FDCB-C94F-B0FA-00D839A4AFEF}"/>
              </a:ext>
            </a:extLst>
          </p:cNvPr>
          <p:cNvSpPr txBox="1"/>
          <p:nvPr/>
        </p:nvSpPr>
        <p:spPr>
          <a:xfrm>
            <a:off x="791728" y="5600433"/>
            <a:ext cx="6406757" cy="1123384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ru-RU" sz="1400" b="1" dirty="0">
                <a:solidFill>
                  <a:srgbClr val="4ED346"/>
                </a:solidFill>
              </a:rPr>
              <a:t>Координация</a:t>
            </a:r>
            <a:r>
              <a:rPr lang="ru-RU" sz="1400" dirty="0">
                <a:solidFill>
                  <a:schemeClr val="tx1"/>
                </a:solidFill>
              </a:rPr>
              <a:t> объединяет все физические качества, позволяя эффективно и точно выполнять движения. Она зависит от силы и гибкости, а также от выносливости и скорости. Хорошая координация помогает оптимизировать выполнение упражнений и повышает общую физическую подготовленность.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365935152"/>
              </p:ext>
            </p:extLst>
          </p:nvPr>
        </p:nvGraphicFramePr>
        <p:xfrm>
          <a:off x="-3211187" y="1760898"/>
          <a:ext cx="6642682" cy="3956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9613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7" b="8604"/>
          <a:stretch/>
        </p:blipFill>
        <p:spPr>
          <a:xfrm>
            <a:off x="0" y="0"/>
            <a:ext cx="12230100" cy="69151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04"/>
          <a:stretch/>
        </p:blipFill>
        <p:spPr>
          <a:xfrm>
            <a:off x="10997704" y="5644600"/>
            <a:ext cx="1039819" cy="1035050"/>
          </a:xfrm>
          <a:prstGeom prst="rect">
            <a:avLst/>
          </a:prstGeom>
        </p:spPr>
      </p:pic>
      <p:grpSp>
        <p:nvGrpSpPr>
          <p:cNvPr id="4" name="组合 1">
            <a:extLst>
              <a:ext uri="{FF2B5EF4-FFF2-40B4-BE49-F238E27FC236}">
                <a16:creationId xmlns:a16="http://schemas.microsoft.com/office/drawing/2014/main" id="{2CF13DF9-9D71-FE42-AF70-897C1C1DDA1C}"/>
              </a:ext>
            </a:extLst>
          </p:cNvPr>
          <p:cNvGrpSpPr/>
          <p:nvPr/>
        </p:nvGrpSpPr>
        <p:grpSpPr>
          <a:xfrm>
            <a:off x="3789531" y="1428673"/>
            <a:ext cx="1819380" cy="3776112"/>
            <a:chOff x="4923304" y="1684213"/>
            <a:chExt cx="2229277" cy="4626854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71CEFFB3-47C7-9F42-940E-4532F34282FE}"/>
                </a:ext>
              </a:extLst>
            </p:cNvPr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4923B1A9-4BDE-6945-AA3B-2466172733B1}"/>
                </a:ext>
              </a:extLst>
            </p:cNvPr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874660-1513-6B4C-A80F-AD05AC09EF91}"/>
                </a:ext>
              </a:extLst>
            </p:cNvPr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 dirty="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3508B5E7-F1C4-5840-B4ED-8A32086E06B6}"/>
                </a:ext>
              </a:extLst>
            </p:cNvPr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9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6078E9E7-6F42-AA41-B27E-49151C597E61}"/>
                </a:ext>
              </a:extLst>
            </p:cNvPr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19" name="Circular Arrow 18">
                <a:extLst>
                  <a:ext uri="{FF2B5EF4-FFF2-40B4-BE49-F238E27FC236}">
                    <a16:creationId xmlns:a16="http://schemas.microsoft.com/office/drawing/2014/main" id="{5902EFAC-1100-0B4D-B407-081ABAE3A1BA}"/>
                  </a:ext>
                </a:extLst>
              </p:cNvPr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1EED87-77EF-6F44-B9CE-7EA034B2AE80}"/>
                  </a:ext>
                </a:extLst>
              </p:cNvPr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3</a:t>
                </a:r>
              </a:p>
            </p:txBody>
          </p:sp>
        </p:grpSp>
        <p:grpSp>
          <p:nvGrpSpPr>
            <p:cNvPr id="10" name="Group 9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07C967-B5E6-C74E-AD2A-BD40C8779A11}"/>
                </a:ext>
              </a:extLst>
            </p:cNvPr>
            <p:cNvGrpSpPr/>
            <p:nvPr/>
          </p:nvGrpSpPr>
          <p:grpSpPr>
            <a:xfrm>
              <a:off x="5047662" y="4811504"/>
              <a:ext cx="1498839" cy="1499563"/>
              <a:chOff x="5105718" y="4691919"/>
              <a:chExt cx="1498839" cy="1499563"/>
            </a:xfrm>
          </p:grpSpPr>
          <p:sp>
            <p:nvSpPr>
              <p:cNvPr id="17" name="Block Arc 16">
                <a:extLst>
                  <a:ext uri="{FF2B5EF4-FFF2-40B4-BE49-F238E27FC236}">
                    <a16:creationId xmlns:a16="http://schemas.microsoft.com/office/drawing/2014/main" id="{08140BC7-A757-D249-BBA3-C76DDE88ECC3}"/>
                  </a:ext>
                </a:extLst>
              </p:cNvPr>
              <p:cNvSpPr/>
              <p:nvPr/>
            </p:nvSpPr>
            <p:spPr>
              <a:xfrm>
                <a:off x="5105718" y="4691919"/>
                <a:ext cx="1498839" cy="1499563"/>
              </a:xfrm>
              <a:prstGeom prst="blockArc">
                <a:avLst>
                  <a:gd name="adj1" fmla="val 0"/>
                  <a:gd name="adj2" fmla="val 18900000"/>
                  <a:gd name="adj3" fmla="val 1274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6143A44-E28B-A447-93A8-496C9D0434CE}"/>
                  </a:ext>
                </a:extLst>
              </p:cNvPr>
              <p:cNvSpPr/>
              <p:nvPr/>
            </p:nvSpPr>
            <p:spPr>
              <a:xfrm>
                <a:off x="5576544" y="5163710"/>
                <a:ext cx="584388" cy="58438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4</a:t>
                </a:r>
              </a:p>
            </p:txBody>
          </p:sp>
        </p:grp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BF41C622-7D5B-1F47-A66C-11A27984D68B}"/>
                </a:ext>
              </a:extLst>
            </p:cNvPr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5" name="Shape 14">
                <a:extLst>
                  <a:ext uri="{FF2B5EF4-FFF2-40B4-BE49-F238E27FC236}">
                    <a16:creationId xmlns:a16="http://schemas.microsoft.com/office/drawing/2014/main" id="{E6D6344C-31DC-3946-8046-46F889444BA7}"/>
                  </a:ext>
                </a:extLst>
              </p:cNvPr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BAE6471-CFF3-B945-8CF5-5C02EB1795E7}"/>
                  </a:ext>
                </a:extLst>
              </p:cNvPr>
              <p:cNvSpPr/>
              <p:nvPr/>
            </p:nvSpPr>
            <p:spPr>
              <a:xfrm>
                <a:off x="5576543" y="3163804"/>
                <a:ext cx="584388" cy="584388"/>
              </a:xfrm>
              <a:prstGeom prst="ellipse">
                <a:avLst/>
              </a:pr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noProof="0" dirty="0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2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163EDCB4-DCC1-3045-92AB-BF51E47552F4}"/>
                </a:ext>
              </a:extLst>
            </p:cNvPr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3" name="Circular Arrow 12">
                <a:extLst>
                  <a:ext uri="{FF2B5EF4-FFF2-40B4-BE49-F238E27FC236}">
                    <a16:creationId xmlns:a16="http://schemas.microsoft.com/office/drawing/2014/main" id="{83C2A2E4-05E2-EB4D-8DD5-4DC8E18C862B}"/>
                  </a:ext>
                </a:extLst>
              </p:cNvPr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595AE00-7FD9-3E42-893F-83785B60F62B}"/>
                  </a:ext>
                </a:extLst>
              </p:cNvPr>
              <p:cNvSpPr/>
              <p:nvPr/>
            </p:nvSpPr>
            <p:spPr>
              <a:xfrm>
                <a:off x="6050548" y="2147096"/>
                <a:ext cx="584388" cy="58438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noProof="0" dirty="0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1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23" name="矩形 35">
            <a:extLst>
              <a:ext uri="{FF2B5EF4-FFF2-40B4-BE49-F238E27FC236}">
                <a16:creationId xmlns:a16="http://schemas.microsoft.com/office/drawing/2014/main" id="{39A755D7-D049-4F44-8DD1-7C70AB604316}"/>
              </a:ext>
            </a:extLst>
          </p:cNvPr>
          <p:cNvSpPr/>
          <p:nvPr/>
        </p:nvSpPr>
        <p:spPr>
          <a:xfrm>
            <a:off x="5513935" y="1541977"/>
            <a:ext cx="3884507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sz="1600" dirty="0"/>
              <a:t>Современный процесс спортивной подготовки немыслим без объективной оценки</a:t>
            </a:r>
            <a:r>
              <a:rPr lang="en-US" sz="1600" dirty="0"/>
              <a:t>. </a:t>
            </a:r>
            <a:r>
              <a:rPr lang="ru-RU" sz="1600" dirty="0"/>
              <a:t>Важное условие – выбор нужных параметров для оценки</a:t>
            </a:r>
            <a:r>
              <a:rPr lang="en-US" sz="1600" dirty="0"/>
              <a:t>.</a:t>
            </a:r>
            <a:endParaRPr lang="ru-RU" sz="1600" dirty="0"/>
          </a:p>
        </p:txBody>
      </p:sp>
      <p:sp>
        <p:nvSpPr>
          <p:cNvPr id="26" name="矩形 41">
            <a:extLst>
              <a:ext uri="{FF2B5EF4-FFF2-40B4-BE49-F238E27FC236}">
                <a16:creationId xmlns:a16="http://schemas.microsoft.com/office/drawing/2014/main" id="{45901CF8-3E82-2249-A55F-E65587DB8B94}"/>
              </a:ext>
            </a:extLst>
          </p:cNvPr>
          <p:cNvSpPr/>
          <p:nvPr/>
        </p:nvSpPr>
        <p:spPr>
          <a:xfrm>
            <a:off x="5507419" y="3191778"/>
            <a:ext cx="349966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sz="1600" dirty="0"/>
              <a:t>Полученные результаты применяются для корректировки тренировочного процесса</a:t>
            </a:r>
            <a:r>
              <a:rPr lang="en-US" sz="1600" dirty="0"/>
              <a:t>.</a:t>
            </a:r>
            <a:r>
              <a:rPr lang="ru-RU" sz="1600" dirty="0"/>
              <a:t> Интерпретация результата зависит от определенного вида</a:t>
            </a:r>
            <a:r>
              <a:rPr lang="en-US" sz="1600" dirty="0"/>
              <a:t> </a:t>
            </a:r>
            <a:r>
              <a:rPr lang="ru-RU" sz="1600" dirty="0"/>
              <a:t>спорта</a:t>
            </a:r>
            <a:r>
              <a:rPr lang="en-US" sz="1600" dirty="0"/>
              <a:t>.</a:t>
            </a:r>
            <a:endParaRPr lang="ru-RU" sz="1600" dirty="0"/>
          </a:p>
        </p:txBody>
      </p:sp>
      <p:sp>
        <p:nvSpPr>
          <p:cNvPr id="32" name="矩形 47">
            <a:extLst>
              <a:ext uri="{FF2B5EF4-FFF2-40B4-BE49-F238E27FC236}">
                <a16:creationId xmlns:a16="http://schemas.microsoft.com/office/drawing/2014/main" id="{B87F231D-97BD-884B-99C6-7D2EE964690C}"/>
              </a:ext>
            </a:extLst>
          </p:cNvPr>
          <p:cNvSpPr/>
          <p:nvPr/>
        </p:nvSpPr>
        <p:spPr>
          <a:xfrm>
            <a:off x="-66107" y="2438217"/>
            <a:ext cx="3913799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ru-RU" sz="1600" dirty="0"/>
              <a:t>Оценка всех вышеперечисленных физических качеств производится </a:t>
            </a:r>
          </a:p>
          <a:p>
            <a:pPr algn="r"/>
            <a:r>
              <a:rPr lang="ru-RU" sz="1600" dirty="0"/>
              <a:t>с помощью</a:t>
            </a:r>
            <a:r>
              <a:rPr lang="en-US" sz="1600" dirty="0"/>
              <a:t> </a:t>
            </a:r>
            <a:r>
              <a:rPr lang="ru-RU" sz="1600" dirty="0"/>
              <a:t>современных средств диагностики.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084" y="316998"/>
            <a:ext cx="5358028" cy="60007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+mn-lt"/>
              </a:rPr>
              <a:t>Необходимость тестирования</a:t>
            </a:r>
            <a:endParaRPr lang="en-UA" sz="3200" dirty="0">
              <a:latin typeface="+mn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19772" y="4054257"/>
            <a:ext cx="3904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Корректировка тренировочного процесса осуществляется посредством рекомендаций основанных на результатах.</a:t>
            </a:r>
          </a:p>
        </p:txBody>
      </p:sp>
    </p:spTree>
    <p:extLst>
      <p:ext uri="{BB962C8B-B14F-4D97-AF65-F5344CB8AC3E}">
        <p14:creationId xmlns:p14="http://schemas.microsoft.com/office/powerpoint/2010/main" val="345381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7" b="8604"/>
          <a:stretch/>
        </p:blipFill>
        <p:spPr>
          <a:xfrm>
            <a:off x="0" y="0"/>
            <a:ext cx="12230100" cy="6915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04"/>
          <a:stretch/>
        </p:blipFill>
        <p:spPr>
          <a:xfrm>
            <a:off x="10997704" y="5644600"/>
            <a:ext cx="1039819" cy="10350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 txBox="1">
            <a:spLocks/>
          </p:cNvSpPr>
          <p:nvPr/>
        </p:nvSpPr>
        <p:spPr>
          <a:xfrm>
            <a:off x="414257" y="203372"/>
            <a:ext cx="10515600" cy="600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+mn-lt"/>
              </a:rPr>
              <a:t>Методика тестирования</a:t>
            </a:r>
            <a:endParaRPr lang="en-UA" sz="3200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257" y="2284363"/>
            <a:ext cx="72334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1) Кистевой динамометр</a:t>
            </a:r>
          </a:p>
          <a:p>
            <a:r>
              <a:rPr lang="ru-RU" sz="2800" dirty="0"/>
              <a:t>2) Тест-система «Старт-Финиш»</a:t>
            </a:r>
          </a:p>
          <a:p>
            <a:r>
              <a:rPr lang="ru-RU" sz="2800" dirty="0"/>
              <a:t>3) Тензоплатформа</a:t>
            </a:r>
          </a:p>
          <a:p>
            <a:r>
              <a:rPr lang="ru-RU" sz="2800" dirty="0"/>
              <a:t>4) Оценка зрительно-моторной координации</a:t>
            </a:r>
          </a:p>
          <a:p>
            <a:r>
              <a:rPr lang="ru-RU" sz="2800" dirty="0"/>
              <a:t>5) Оценка пространственной координации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86092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4" t="25744" r="6744" b="31014"/>
          <a:stretch/>
        </p:blipFill>
        <p:spPr>
          <a:xfrm>
            <a:off x="-19051" y="0"/>
            <a:ext cx="12211051" cy="68770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04"/>
          <a:stretch/>
        </p:blipFill>
        <p:spPr>
          <a:xfrm>
            <a:off x="10997704" y="222250"/>
            <a:ext cx="1039819" cy="10350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07867" y="23018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Кистевой динамометр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00" b="98400" l="2000" r="97600">
                        <a14:foregroundMark x1="31600" y1="8400" x2="31600" y2="8400"/>
                        <a14:foregroundMark x1="40267" y1="3333" x2="40267" y2="3333"/>
                        <a14:foregroundMark x1="5600" y1="34000" x2="5600" y2="34000"/>
                        <a14:foregroundMark x1="2133" y1="38800" x2="2133" y2="38800"/>
                        <a14:foregroundMark x1="43467" y1="64667" x2="64800" y2="45867"/>
                        <a14:foregroundMark x1="81733" y1="44800" x2="91333" y2="52400"/>
                        <a14:foregroundMark x1="96133" y1="50000" x2="92400" y2="88133"/>
                        <a14:foregroundMark x1="95467" y1="95600" x2="55067" y2="91600"/>
                        <a14:foregroundMark x1="69867" y1="98533" x2="95333" y2="98533"/>
                        <a14:foregroundMark x1="93333" y1="69067" x2="96400" y2="69067"/>
                        <a14:foregroundMark x1="94667" y1="47467" x2="97600" y2="50667"/>
                        <a14:backgroundMark x1="57333" y1="71467" x2="57333" y2="71467"/>
                        <a14:backgroundMark x1="58667" y1="72933" x2="58667" y2="72933"/>
                        <a14:backgroundMark x1="72933" y1="56933" x2="74933" y2="58933"/>
                        <a14:backgroundMark x1="26933" y1="59200" x2="28000" y2="60533"/>
                        <a14:backgroundMark x1="33867" y1="47867" x2="33867" y2="47867"/>
                        <a14:backgroundMark x1="60000" y1="24933" x2="60000" y2="24933"/>
                        <a14:backgroundMark x1="52933" y1="80400" x2="52933" y2="80400"/>
                        <a14:backgroundMark x1="45200" y1="78133" x2="45200" y2="78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" r="599" b="-2545"/>
          <a:stretch/>
        </p:blipFill>
        <p:spPr>
          <a:xfrm>
            <a:off x="7136674" y="1820595"/>
            <a:ext cx="5055326" cy="5211381"/>
          </a:xfrm>
          <a:prstGeom prst="rect">
            <a:avLst/>
          </a:prstGeom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040283867"/>
              </p:ext>
            </p:extLst>
          </p:nvPr>
        </p:nvGraphicFramePr>
        <p:xfrm>
          <a:off x="207868" y="1"/>
          <a:ext cx="8181389" cy="646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637587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4" t="25744" r="6744" b="31014"/>
          <a:stretch/>
        </p:blipFill>
        <p:spPr>
          <a:xfrm>
            <a:off x="-19051" y="0"/>
            <a:ext cx="12211051" cy="6877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04"/>
          <a:stretch/>
        </p:blipFill>
        <p:spPr>
          <a:xfrm>
            <a:off x="10997704" y="222250"/>
            <a:ext cx="1039819" cy="10350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867" y="23018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Тест-система «Старт-Финиш»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640738505"/>
              </p:ext>
            </p:extLst>
          </p:nvPr>
        </p:nvGraphicFramePr>
        <p:xfrm>
          <a:off x="207867" y="1"/>
          <a:ext cx="10082761" cy="646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44167" r="100000">
                        <a14:foregroundMark x1="93438" y1="91111" x2="93438" y2="91111"/>
                        <a14:foregroundMark x1="94583" y1="95370" x2="94583" y2="95370"/>
                        <a14:foregroundMark x1="95625" y1="90370" x2="95625" y2="90370"/>
                        <a14:backgroundMark x1="47604" y1="27963" x2="54063" y2="3889"/>
                        <a14:backgroundMark x1="62187" y1="2963" x2="87083" y2="2778"/>
                        <a14:backgroundMark x1="95521" y1="10000" x2="98333" y2="79444"/>
                        <a14:backgroundMark x1="70000" y1="15185" x2="72396" y2="62593"/>
                        <a14:backgroundMark x1="48750" y1="33519" x2="54896" y2="27963"/>
                        <a14:backgroundMark x1="51250" y1="49074" x2="51250" y2="94259"/>
                        <a14:backgroundMark x1="58438" y1="67222" x2="59896" y2="64444"/>
                        <a14:backgroundMark x1="65938" y1="65556" x2="65833" y2="58148"/>
                        <a14:backgroundMark x1="68333" y1="79444" x2="68125" y2="92222"/>
                        <a14:backgroundMark x1="74583" y1="88889" x2="79063" y2="86111"/>
                        <a14:backgroundMark x1="85000" y1="91111" x2="85625" y2="97037"/>
                        <a14:backgroundMark x1="89688" y1="93148" x2="89688" y2="98333"/>
                        <a14:backgroundMark x1="89375" y1="84444" x2="92188" y2="95926"/>
                        <a14:backgroundMark x1="88438" y1="76481" x2="99375" y2="85926"/>
                        <a14:backgroundMark x1="83958" y1="75556" x2="84063" y2="78333"/>
                        <a14:backgroundMark x1="87500" y1="79815" x2="91771" y2="82037"/>
                        <a14:backgroundMark x1="64688" y1="34630" x2="68125" y2="53333"/>
                        <a14:backgroundMark x1="59688" y1="55556" x2="60208" y2="52037"/>
                        <a14:backgroundMark x1="73750" y1="79259" x2="76250" y2="67222"/>
                        <a14:backgroundMark x1="80625" y1="63889" x2="81146" y2="70926"/>
                        <a14:backgroundMark x1="93021" y1="59444" x2="94063" y2="49444"/>
                        <a14:backgroundMark x1="82083" y1="41111" x2="82500" y2="36667"/>
                        <a14:backgroundMark x1="86250" y1="40556" x2="85313" y2="38519"/>
                        <a14:backgroundMark x1="85521" y1="35185" x2="85313" y2="33519"/>
                        <a14:backgroundMark x1="88333" y1="41111" x2="89896" y2="41667"/>
                        <a14:backgroundMark x1="80000" y1="81481" x2="80000" y2="76481"/>
                        <a14:backgroundMark x1="73646" y1="81111" x2="73646" y2="81111"/>
                        <a14:backgroundMark x1="74896" y1="92037" x2="74896" y2="92037"/>
                        <a14:backgroundMark x1="77396" y1="98704" x2="77396" y2="98704"/>
                        <a14:backgroundMark x1="73438" y1="96111" x2="73438" y2="96111"/>
                        <a14:backgroundMark x1="82708" y1="81111" x2="82708" y2="81111"/>
                        <a14:backgroundMark x1="84688" y1="80370" x2="84688" y2="80370"/>
                        <a14:backgroundMark x1="82188" y1="84259" x2="82188" y2="84259"/>
                        <a14:backgroundMark x1="82813" y1="32963" x2="82813" y2="32963"/>
                        <a14:backgroundMark x1="76250" y1="93704" x2="76250" y2="93704"/>
                        <a14:backgroundMark x1="73021" y1="97778" x2="73021" y2="97778"/>
                        <a14:backgroundMark x1="77500" y1="77593" x2="77500" y2="77593"/>
                        <a14:backgroundMark x1="60208" y1="47778" x2="60208" y2="47778"/>
                        <a14:backgroundMark x1="64688" y1="49074" x2="64688" y2="49074"/>
                        <a14:backgroundMark x1="69271" y1="59444" x2="70833" y2="66111"/>
                        <a14:backgroundMark x1="90625" y1="42222" x2="90625" y2="42222"/>
                        <a14:backgroundMark x1="77083" y1="62593" x2="77083" y2="62593"/>
                        <a14:backgroundMark x1="68958" y1="58333" x2="68958" y2="58333"/>
                      </a14:backgroundRemoval>
                    </a14:imgEffect>
                  </a14:imgLayer>
                </a14:imgProps>
              </a:ext>
            </a:extLst>
          </a:blip>
          <a:srcRect l="44218"/>
          <a:stretch/>
        </p:blipFill>
        <p:spPr>
          <a:xfrm>
            <a:off x="7270661" y="2244725"/>
            <a:ext cx="4084727" cy="411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75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4" t="25744" r="6744" b="31014"/>
          <a:stretch/>
        </p:blipFill>
        <p:spPr>
          <a:xfrm>
            <a:off x="-19051" y="0"/>
            <a:ext cx="12211051" cy="6877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04"/>
          <a:stretch/>
        </p:blipFill>
        <p:spPr>
          <a:xfrm>
            <a:off x="10997704" y="222250"/>
            <a:ext cx="1039819" cy="10350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866" y="230188"/>
            <a:ext cx="7983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Тензоплатформа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82" l="537" r="99329">
                        <a14:backgroundMark x1="2416" y1="71770" x2="33154" y2="97847"/>
                        <a14:backgroundMark x1="36510" y1="96890" x2="98389" y2="45215"/>
                        <a14:backgroundMark x1="40134" y1="95933" x2="96376" y2="79187"/>
                        <a14:backgroundMark x1="25369" y1="96172" x2="3087" y2="88278"/>
                        <a14:backgroundMark x1="1745" y1="96411" x2="6443" y2="80861"/>
                        <a14:backgroundMark x1="1208" y1="66746" x2="1342" y2="60766"/>
                        <a14:backgroundMark x1="2282" y1="60287" x2="38255" y2="12440"/>
                        <a14:backgroundMark x1="41477" y1="28469" x2="19195" y2="45215"/>
                        <a14:backgroundMark x1="2550" y1="53828" x2="8725" y2="0"/>
                        <a14:backgroundMark x1="9396" y1="24641" x2="31544" y2="1435"/>
                        <a14:backgroundMark x1="51678" y1="16268" x2="54362" y2="718"/>
                        <a14:backgroundMark x1="64966" y1="5502" x2="92752" y2="14354"/>
                        <a14:backgroundMark x1="86980" y1="2871" x2="97181" y2="29426"/>
                      </a14:backgroundRemoval>
                    </a14:imgEffect>
                  </a14:imgLayer>
                </a14:imgProps>
              </a:ext>
            </a:extLst>
          </a:blip>
          <a:srcRect l="605" t="761" r="214" b="1457"/>
          <a:stretch/>
        </p:blipFill>
        <p:spPr>
          <a:xfrm>
            <a:off x="341218" y="3382131"/>
            <a:ext cx="5170045" cy="2859808"/>
          </a:xfrm>
          <a:prstGeom prst="rect">
            <a:avLst/>
          </a:prstGeom>
          <a:effectLst>
            <a:glow rad="12700">
              <a:schemeClr val="bg2">
                <a:lumMod val="90000"/>
                <a:alpha val="37000"/>
              </a:schemeClr>
            </a:glow>
            <a:softEdge rad="0"/>
          </a:effec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889242069"/>
              </p:ext>
            </p:extLst>
          </p:nvPr>
        </p:nvGraphicFramePr>
        <p:xfrm>
          <a:off x="207868" y="-101599"/>
          <a:ext cx="8689389" cy="656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17121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4" t="25744" r="6744" b="31014"/>
          <a:stretch/>
        </p:blipFill>
        <p:spPr>
          <a:xfrm>
            <a:off x="-19051" y="-304800"/>
            <a:ext cx="12211051" cy="6877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04"/>
          <a:stretch/>
        </p:blipFill>
        <p:spPr>
          <a:xfrm>
            <a:off x="10997704" y="222250"/>
            <a:ext cx="1039819" cy="1035050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743544274"/>
              </p:ext>
            </p:extLst>
          </p:nvPr>
        </p:nvGraphicFramePr>
        <p:xfrm>
          <a:off x="207867" y="0"/>
          <a:ext cx="9935122" cy="6619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7867" y="290919"/>
            <a:ext cx="52059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Оценка зрительно-моторной</a:t>
            </a:r>
            <a:br>
              <a:rPr lang="ru-RU" sz="3200" dirty="0"/>
            </a:br>
            <a:r>
              <a:rPr lang="ru-RU" sz="3200" dirty="0"/>
              <a:t>координации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71" b="98651" l="1192" r="99255">
                        <a14:backgroundMark x1="15052" y1="68979" x2="43219" y2="80539"/>
                        <a14:backgroundMark x1="60954" y1="96917" x2="62444" y2="98073"/>
                      </a14:backgroundRemoval>
                    </a14:imgEffect>
                  </a14:imgLayer>
                </a14:imgProps>
              </a:ext>
            </a:extLst>
          </a:blip>
          <a:srcRect l="1629" t="1188" r="947" b="1334"/>
          <a:stretch/>
        </p:blipFill>
        <p:spPr>
          <a:xfrm>
            <a:off x="9140728" y="2811786"/>
            <a:ext cx="1588680" cy="122946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71" b="98651" l="1192" r="99255">
                        <a14:backgroundMark x1="15052" y1="68979" x2="43219" y2="80539"/>
                        <a14:backgroundMark x1="60954" y1="96917" x2="62444" y2="98073"/>
                      </a14:backgroundRemoval>
                    </a14:imgEffect>
                  </a14:imgLayer>
                </a14:imgProps>
              </a:ext>
            </a:extLst>
          </a:blip>
          <a:srcRect l="1629" t="1188" r="947" b="1334"/>
          <a:stretch/>
        </p:blipFill>
        <p:spPr>
          <a:xfrm>
            <a:off x="5628695" y="3484532"/>
            <a:ext cx="1866788" cy="144469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71" b="98651" l="1192" r="99255">
                        <a14:backgroundMark x1="15052" y1="68979" x2="43219" y2="80539"/>
                        <a14:backgroundMark x1="60954" y1="96917" x2="62444" y2="98073"/>
                      </a14:backgroundRemoval>
                    </a14:imgEffect>
                  </a14:imgLayer>
                </a14:imgProps>
              </a:ext>
            </a:extLst>
          </a:blip>
          <a:srcRect l="1629" t="1188" r="947" b="1334"/>
          <a:stretch/>
        </p:blipFill>
        <p:spPr>
          <a:xfrm>
            <a:off x="7745830" y="3635797"/>
            <a:ext cx="2057361" cy="159217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71" b="98651" l="1192" r="99255">
                        <a14:backgroundMark x1="15052" y1="68979" x2="43219" y2="80539"/>
                        <a14:backgroundMark x1="60954" y1="96917" x2="62444" y2="98073"/>
                      </a14:backgroundRemoval>
                    </a14:imgEffect>
                  </a14:imgLayer>
                </a14:imgProps>
              </a:ext>
            </a:extLst>
          </a:blip>
          <a:srcRect l="1629" t="1188" r="947" b="1334"/>
          <a:stretch/>
        </p:blipFill>
        <p:spPr>
          <a:xfrm>
            <a:off x="6298120" y="4602985"/>
            <a:ext cx="2417514" cy="187089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71" b="98651" l="1192" r="99255">
                        <a14:backgroundMark x1="15052" y1="68979" x2="43219" y2="80539"/>
                        <a14:backgroundMark x1="60954" y1="96917" x2="62444" y2="98073"/>
                      </a14:backgroundRemoval>
                    </a14:imgEffect>
                  </a14:imgLayer>
                </a14:imgProps>
              </a:ext>
            </a:extLst>
          </a:blip>
          <a:srcRect l="1629" t="1188" r="947" b="1334"/>
          <a:stretch/>
        </p:blipFill>
        <p:spPr>
          <a:xfrm>
            <a:off x="9982909" y="3709122"/>
            <a:ext cx="2064407" cy="1597629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573744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2A4F1C"/>
      </a:accent1>
      <a:accent2>
        <a:srgbClr val="3F762A"/>
      </a:accent2>
      <a:accent3>
        <a:srgbClr val="93D07C"/>
      </a:accent3>
      <a:accent4>
        <a:srgbClr val="B7DFA8"/>
      </a:accent4>
      <a:accent5>
        <a:srgbClr val="A9DB66"/>
      </a:accent5>
      <a:accent6>
        <a:srgbClr val="50771B"/>
      </a:accent6>
      <a:hlink>
        <a:srgbClr val="354F12"/>
      </a:hlink>
      <a:folHlink>
        <a:srgbClr val="C0CF3A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583</Words>
  <Application>Microsoft Office PowerPoint</Application>
  <PresentationFormat>Широкоэкранный</PresentationFormat>
  <Paragraphs>73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微软雅黑</vt:lpstr>
      <vt:lpstr>Arial</vt:lpstr>
      <vt:lpstr>Bahnschrift SemiLight</vt:lpstr>
      <vt:lpstr>Calibri</vt:lpstr>
      <vt:lpstr>Calibri Light</vt:lpstr>
      <vt:lpstr>inpin heiti</vt:lpstr>
      <vt:lpstr>Тема Office</vt:lpstr>
      <vt:lpstr>Презентация PowerPoint</vt:lpstr>
      <vt:lpstr>Физические качества</vt:lpstr>
      <vt:lpstr>Взаимное влияние физических качества</vt:lpstr>
      <vt:lpstr>Необходимость тестирования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Evgenii Demenshin</cp:lastModifiedBy>
  <cp:revision>42</cp:revision>
  <dcterms:created xsi:type="dcterms:W3CDTF">2024-02-12T18:15:21Z</dcterms:created>
  <dcterms:modified xsi:type="dcterms:W3CDTF">2025-03-31T07:51:33Z</dcterms:modified>
</cp:coreProperties>
</file>